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1" autoAdjust="0"/>
    <p:restoredTop sz="94660"/>
  </p:normalViewPr>
  <p:slideViewPr>
    <p:cSldViewPr>
      <p:cViewPr varScale="1">
        <p:scale>
          <a:sx n="65" d="100"/>
          <a:sy n="65" d="100"/>
        </p:scale>
        <p:origin x="-63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CDE8BC-039E-40D4-AAC7-3C6A5C074DC7}" type="datetimeFigureOut">
              <a:rPr lang="en-US" smtClean="0"/>
              <a:t>5/24/2020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E54939-1B3F-4A09-9261-AD88AE6D6F36}" type="slidenum">
              <a:rPr lang="en-US" smtClean="0"/>
              <a:t>‹#›</a:t>
            </a:fld>
            <a:endParaRPr lang="en-US"/>
          </a:p>
        </p:txBody>
      </p:sp>
    </p:spTree>
    <p:extLst>
      <p:ext uri="{BB962C8B-B14F-4D97-AF65-F5344CB8AC3E}">
        <p14:creationId xmlns:p14="http://schemas.microsoft.com/office/powerpoint/2010/main" val="2715668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54939-1B3F-4A09-9261-AD88AE6D6F36}" type="slidenum">
              <a:rPr lang="en-US" smtClean="0"/>
              <a:t>1</a:t>
            </a:fld>
            <a:endParaRPr lang="en-US"/>
          </a:p>
        </p:txBody>
      </p:sp>
    </p:spTree>
    <p:extLst>
      <p:ext uri="{BB962C8B-B14F-4D97-AF65-F5344CB8AC3E}">
        <p14:creationId xmlns:p14="http://schemas.microsoft.com/office/powerpoint/2010/main" val="3987805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54939-1B3F-4A09-9261-AD88AE6D6F36}" type="slidenum">
              <a:rPr lang="en-US" smtClean="0"/>
              <a:t>18</a:t>
            </a:fld>
            <a:endParaRPr lang="en-US"/>
          </a:p>
        </p:txBody>
      </p:sp>
    </p:spTree>
    <p:extLst>
      <p:ext uri="{BB962C8B-B14F-4D97-AF65-F5344CB8AC3E}">
        <p14:creationId xmlns:p14="http://schemas.microsoft.com/office/powerpoint/2010/main" val="2588446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54939-1B3F-4A09-9261-AD88AE6D6F36}" type="slidenum">
              <a:rPr lang="en-US" smtClean="0"/>
              <a:t>20</a:t>
            </a:fld>
            <a:endParaRPr lang="en-US"/>
          </a:p>
        </p:txBody>
      </p:sp>
    </p:spTree>
    <p:extLst>
      <p:ext uri="{BB962C8B-B14F-4D97-AF65-F5344CB8AC3E}">
        <p14:creationId xmlns:p14="http://schemas.microsoft.com/office/powerpoint/2010/main" val="2287861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n0xAQXL905c" TargetMode="External"/><Relationship Id="rId2" Type="http://schemas.openxmlformats.org/officeDocument/2006/relationships/hyperlink" Target="https://en.wikipedia.org/wiki/Gas_thermometer"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33400"/>
            <a:ext cx="8001000" cy="4154984"/>
          </a:xfrm>
          <a:prstGeom prst="rect">
            <a:avLst/>
          </a:prstGeom>
          <a:noFill/>
        </p:spPr>
        <p:txBody>
          <a:bodyPr wrap="square" rtlCol="0">
            <a:spAutoFit/>
          </a:bodyPr>
          <a:lstStyle/>
          <a:p>
            <a:r>
              <a:rPr lang="en-US" sz="8800" b="1" u="sng" smtClean="0">
                <a:effectLst>
                  <a:outerShdw blurRad="38100" dist="38100" dir="2700000" algn="tl">
                    <a:srgbClr val="000000">
                      <a:alpha val="43137"/>
                    </a:srgbClr>
                  </a:outerShdw>
                </a:effectLst>
              </a:rPr>
              <a:t>LOW TEMPERATURE THERMOMETRY</a:t>
            </a:r>
            <a:r>
              <a:rPr lang="en-US" sz="8800" b="1" u="sng" dirty="0" smtClean="0">
                <a:effectLst>
                  <a:outerShdw blurRad="38100" dist="38100" dir="2700000" algn="tl">
                    <a:srgbClr val="000000">
                      <a:alpha val="43137"/>
                    </a:srgbClr>
                  </a:outerShdw>
                </a:effectLst>
              </a:rPr>
              <a:t>:</a:t>
            </a:r>
            <a:endParaRPr lang="en-US" sz="88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6413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381000"/>
                <a:ext cx="8686800" cy="2992550"/>
              </a:xfrm>
              <a:prstGeom prst="rect">
                <a:avLst/>
              </a:prstGeom>
              <a:noFill/>
            </p:spPr>
            <p:txBody>
              <a:bodyPr wrap="square" rtlCol="0">
                <a:spAutoFit/>
              </a:bodyPr>
              <a:lstStyle/>
              <a:p>
                <a:pPr marL="285750" indent="-285750">
                  <a:buFont typeface="Wingdings" pitchFamily="2" charset="2"/>
                  <a:buChar char="Ø"/>
                </a:pPr>
                <a:r>
                  <a:rPr lang="en-US" dirty="0" smtClean="0"/>
                  <a:t>Empirical formula for determination of temperature in the range of 273K to 80K from the observed resistance of Pt. wire is given by:</a:t>
                </a:r>
              </a:p>
              <a:p>
                <a:r>
                  <a:rPr lang="en-US" dirty="0"/>
                  <a:t>	</a:t>
                </a:r>
                <a14:m>
                  <m:oMath xmlns:m="http://schemas.openxmlformats.org/officeDocument/2006/math">
                    <m:r>
                      <a:rPr lang="en-US" b="0" i="1" smtClean="0">
                        <a:latin typeface="Cambria Math"/>
                      </a:rPr>
                      <m:t>𝑇</m:t>
                    </m:r>
                    <m:r>
                      <a:rPr lang="en-US" b="0" i="1" smtClean="0">
                        <a:latin typeface="Cambria Math"/>
                      </a:rPr>
                      <m:t>= </m:t>
                    </m:r>
                    <m:f>
                      <m:fPr>
                        <m:ctrlPr>
                          <a:rPr lang="en-US" b="0" i="1" smtClean="0">
                            <a:latin typeface="Cambria Math"/>
                          </a:rPr>
                        </m:ctrlPr>
                      </m:fPr>
                      <m:num>
                        <m:sSub>
                          <m:sSubPr>
                            <m:ctrlPr>
                              <a:rPr lang="en-US" b="0" i="1" smtClean="0">
                                <a:latin typeface="Cambria Math"/>
                              </a:rPr>
                            </m:ctrlPr>
                          </m:sSubPr>
                          <m:e>
                            <m:r>
                              <a:rPr lang="en-US" b="0" i="1" smtClean="0">
                                <a:latin typeface="Cambria Math"/>
                              </a:rPr>
                              <m:t>𝑅</m:t>
                            </m:r>
                          </m:e>
                          <m:sub>
                            <m:r>
                              <a:rPr lang="en-US" b="0" i="1" smtClean="0">
                                <a:latin typeface="Cambria Math"/>
                              </a:rPr>
                              <m:t>𝑡</m:t>
                            </m:r>
                          </m:sub>
                        </m:sSub>
                        <m:r>
                          <a:rPr lang="en-US" b="0" i="1" smtClean="0">
                            <a:latin typeface="Cambria Math"/>
                          </a:rPr>
                          <m:t>−</m:t>
                        </m:r>
                        <m:sSub>
                          <m:sSubPr>
                            <m:ctrlPr>
                              <a:rPr lang="en-US" b="0" i="1" smtClean="0">
                                <a:latin typeface="Cambria Math"/>
                              </a:rPr>
                            </m:ctrlPr>
                          </m:sSubPr>
                          <m:e>
                            <m:r>
                              <a:rPr lang="en-US" b="0" i="1" smtClean="0">
                                <a:latin typeface="Cambria Math"/>
                              </a:rPr>
                              <m:t>𝑅</m:t>
                            </m:r>
                          </m:e>
                          <m:sub>
                            <m:r>
                              <a:rPr lang="en-US" b="0" i="1" smtClean="0">
                                <a:latin typeface="Cambria Math"/>
                              </a:rPr>
                              <m:t>0</m:t>
                            </m:r>
                          </m:sub>
                        </m:sSub>
                      </m:num>
                      <m:den>
                        <m:r>
                          <a:rPr lang="en-US" b="0" i="1" smtClean="0">
                            <a:latin typeface="Cambria Math"/>
                            <a:ea typeface="Cambria Math"/>
                          </a:rPr>
                          <m:t>∝</m:t>
                        </m:r>
                      </m:den>
                    </m:f>
                  </m:oMath>
                </a14:m>
                <a:r>
                  <a:rPr lang="en-US" dirty="0" smtClean="0"/>
                  <a:t> + </a:t>
                </a:r>
                <a14:m>
                  <m:oMath xmlns:m="http://schemas.openxmlformats.org/officeDocument/2006/math">
                    <m:f>
                      <m:fPr>
                        <m:ctrlPr>
                          <a:rPr lang="en-US" i="1" smtClean="0">
                            <a:latin typeface="Cambria Math"/>
                          </a:rPr>
                        </m:ctrlPr>
                      </m:fPr>
                      <m:num>
                        <m:r>
                          <m:rPr>
                            <m:sty m:val="p"/>
                          </m:rPr>
                          <a:rPr lang="el-GR" i="1" smtClean="0">
                            <a:latin typeface="Cambria Math"/>
                          </a:rPr>
                          <m:t>δ</m:t>
                        </m:r>
                        <m:r>
                          <a:rPr lang="en-US" b="0" i="1" smtClean="0">
                            <a:latin typeface="Cambria Math"/>
                          </a:rPr>
                          <m:t>(</m:t>
                        </m:r>
                        <m:r>
                          <a:rPr lang="en-US" b="0" i="1" smtClean="0">
                            <a:latin typeface="Cambria Math"/>
                          </a:rPr>
                          <m:t>𝑇</m:t>
                        </m:r>
                        <m:r>
                          <a:rPr lang="en-US" b="0" i="1" smtClean="0">
                            <a:latin typeface="Cambria Math"/>
                          </a:rPr>
                          <m:t>)</m:t>
                        </m:r>
                      </m:num>
                      <m:den>
                        <m:r>
                          <a:rPr lang="en-US" b="0" i="1" smtClean="0">
                            <a:latin typeface="Cambria Math"/>
                          </a:rPr>
                          <m:t>100</m:t>
                        </m:r>
                      </m:den>
                    </m:f>
                  </m:oMath>
                </a14:m>
                <a:r>
                  <a:rPr lang="en-US" dirty="0" smtClean="0"/>
                  <a:t>(</a:t>
                </a:r>
                <a14:m>
                  <m:oMath xmlns:m="http://schemas.openxmlformats.org/officeDocument/2006/math">
                    <m:f>
                      <m:fPr>
                        <m:ctrlPr>
                          <a:rPr lang="en-US" i="1" dirty="0" smtClean="0">
                            <a:latin typeface="Cambria Math"/>
                          </a:rPr>
                        </m:ctrlPr>
                      </m:fPr>
                      <m:num>
                        <m:r>
                          <a:rPr lang="en-US" b="0" i="1" dirty="0" smtClean="0">
                            <a:latin typeface="Cambria Math"/>
                          </a:rPr>
                          <m:t>𝑇</m:t>
                        </m:r>
                      </m:num>
                      <m:den>
                        <m:r>
                          <a:rPr lang="en-US" b="0" i="1" dirty="0" smtClean="0">
                            <a:latin typeface="Cambria Math"/>
                          </a:rPr>
                          <m:t>100</m:t>
                        </m:r>
                      </m:den>
                    </m:f>
                    <m:r>
                      <a:rPr lang="en-US" b="0" i="0" dirty="0" smtClean="0">
                        <a:latin typeface="Cambria Math"/>
                      </a:rPr>
                      <m:t>−1)+ </m:t>
                    </m:r>
                    <m:r>
                      <m:rPr>
                        <m:sty m:val="p"/>
                      </m:rPr>
                      <a:rPr lang="el-GR" b="0" i="1" dirty="0" smtClean="0">
                        <a:latin typeface="Cambria Math"/>
                      </a:rPr>
                      <m:t>β</m:t>
                    </m:r>
                    <m:r>
                      <a:rPr lang="en-US" b="0" i="1" dirty="0" smtClean="0">
                        <a:latin typeface="Cambria Math"/>
                      </a:rPr>
                      <m:t>(</m:t>
                    </m:r>
                    <m:f>
                      <m:fPr>
                        <m:ctrlPr>
                          <a:rPr lang="en-US" b="0" i="1" dirty="0" smtClean="0">
                            <a:latin typeface="Cambria Math"/>
                          </a:rPr>
                        </m:ctrlPr>
                      </m:fPr>
                      <m:num>
                        <m:r>
                          <a:rPr lang="en-US" b="0" i="1" dirty="0" smtClean="0">
                            <a:latin typeface="Cambria Math"/>
                          </a:rPr>
                          <m:t>𝑇</m:t>
                        </m:r>
                      </m:num>
                      <m:den>
                        <m:r>
                          <a:rPr lang="en-US" b="0" i="1" dirty="0" smtClean="0">
                            <a:latin typeface="Cambria Math"/>
                          </a:rPr>
                          <m:t>100</m:t>
                        </m:r>
                      </m:den>
                    </m:f>
                  </m:oMath>
                </a14:m>
                <a:r>
                  <a:rPr lang="en-US" dirty="0" smtClean="0"/>
                  <a:t>)</a:t>
                </a:r>
                <a:r>
                  <a:rPr lang="en-US" baseline="30000" dirty="0" smtClean="0"/>
                  <a:t>3</a:t>
                </a:r>
                <a:r>
                  <a:rPr lang="en-US" dirty="0" smtClean="0"/>
                  <a:t> (</a:t>
                </a:r>
                <a14:m>
                  <m:oMath xmlns:m="http://schemas.openxmlformats.org/officeDocument/2006/math">
                    <m:f>
                      <m:fPr>
                        <m:ctrlPr>
                          <a:rPr lang="en-US" i="1" smtClean="0">
                            <a:latin typeface="Cambria Math"/>
                          </a:rPr>
                        </m:ctrlPr>
                      </m:fPr>
                      <m:num>
                        <m:r>
                          <a:rPr lang="en-US" b="0" i="1" smtClean="0">
                            <a:latin typeface="Cambria Math"/>
                          </a:rPr>
                          <m:t>𝑇</m:t>
                        </m:r>
                      </m:num>
                      <m:den>
                        <m:r>
                          <a:rPr lang="en-US" b="0" i="1" smtClean="0">
                            <a:latin typeface="Cambria Math"/>
                          </a:rPr>
                          <m:t>100</m:t>
                        </m:r>
                      </m:den>
                    </m:f>
                    <m:r>
                      <a:rPr lang="en-US" b="0" i="0" smtClean="0">
                        <a:latin typeface="Cambria Math"/>
                      </a:rPr>
                      <m:t>−1)</m:t>
                    </m:r>
                  </m:oMath>
                </a14:m>
                <a:r>
                  <a:rPr lang="en-US" dirty="0" smtClean="0"/>
                  <a:t>			(1)</a:t>
                </a:r>
              </a:p>
              <a:p>
                <a:endParaRPr lang="en-US" dirty="0" smtClean="0"/>
              </a:p>
              <a:p>
                <a:r>
                  <a:rPr lang="en-US" dirty="0" smtClean="0"/>
                  <a:t>Where T is temperature on international Celsius scale . R</a:t>
                </a:r>
                <a:r>
                  <a:rPr lang="en-US" baseline="-25000" dirty="0" smtClean="0"/>
                  <a:t>T </a:t>
                </a:r>
                <a:r>
                  <a:rPr lang="en-US" dirty="0" smtClean="0"/>
                  <a:t> is resistance at temperature T.</a:t>
                </a:r>
              </a:p>
              <a:p>
                <a:r>
                  <a:rPr lang="en-US" dirty="0" smtClean="0"/>
                  <a:t>R</a:t>
                </a:r>
                <a:r>
                  <a:rPr lang="en-US" baseline="-25000" dirty="0" smtClean="0"/>
                  <a:t>0</a:t>
                </a:r>
                <a:r>
                  <a:rPr lang="en-US" dirty="0" smtClean="0"/>
                  <a:t> is resistance at ice point(0</a:t>
                </a:r>
                <a:r>
                  <a:rPr lang="en-US" baseline="30000" dirty="0" smtClean="0"/>
                  <a:t>0</a:t>
                </a:r>
                <a:r>
                  <a:rPr lang="en-US" dirty="0" smtClean="0"/>
                  <a:t>C).  </a:t>
                </a:r>
                <a:r>
                  <a:rPr lang="el-GR" dirty="0" smtClean="0"/>
                  <a:t>α</a:t>
                </a:r>
                <a:r>
                  <a:rPr lang="en-US" dirty="0" smtClean="0"/>
                  <a:t>, </a:t>
                </a:r>
                <a:r>
                  <a:rPr lang="el-GR" dirty="0" smtClean="0"/>
                  <a:t>β</a:t>
                </a:r>
                <a:r>
                  <a:rPr lang="en-US" dirty="0" smtClean="0"/>
                  <a:t> and </a:t>
                </a:r>
                <a:r>
                  <a:rPr lang="el-GR" dirty="0" smtClean="0"/>
                  <a:t>δ</a:t>
                </a:r>
                <a:r>
                  <a:rPr lang="en-US" dirty="0" smtClean="0"/>
                  <a:t> are constants. The constants are usually determined by calibrating thermometer at three different fixed points like ice point (273K), steam point (373K) and melting point of mercury (234.17K).</a:t>
                </a:r>
              </a:p>
              <a:p>
                <a:endParaRPr lang="en-US" dirty="0" smtClean="0"/>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28600" y="381000"/>
                <a:ext cx="8686800" cy="2992550"/>
              </a:xfrm>
              <a:prstGeom prst="rect">
                <a:avLst/>
              </a:prstGeom>
              <a:blipFill rotWithShape="1">
                <a:blip r:embed="rId2"/>
                <a:stretch>
                  <a:fillRect l="-632" t="-1020" r="-140"/>
                </a:stretch>
              </a:blipFill>
            </p:spPr>
            <p:txBody>
              <a:bodyPr/>
              <a:lstStyle/>
              <a:p>
                <a:r>
                  <a:rPr lang="en-US">
                    <a:noFill/>
                  </a:rPr>
                  <a:t> </a:t>
                </a:r>
              </a:p>
            </p:txBody>
          </p:sp>
        </mc:Fallback>
      </mc:AlternateContent>
      <p:sp>
        <p:nvSpPr>
          <p:cNvPr id="3" name="Rectangle 2"/>
          <p:cNvSpPr/>
          <p:nvPr/>
        </p:nvSpPr>
        <p:spPr>
          <a:xfrm>
            <a:off x="2514600" y="3048000"/>
            <a:ext cx="3352800" cy="3581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p:cNvSpPr txBox="1"/>
              <p:nvPr/>
            </p:nvSpPr>
            <p:spPr>
              <a:xfrm>
                <a:off x="2667000" y="3200400"/>
                <a:ext cx="2819400" cy="2375137"/>
              </a:xfrm>
              <a:prstGeom prst="rect">
                <a:avLst/>
              </a:prstGeom>
              <a:noFill/>
            </p:spPr>
            <p:txBody>
              <a:bodyPr wrap="square" rtlCol="0">
                <a:spAutoFit/>
              </a:bodyPr>
              <a:lstStyle/>
              <a:p>
                <a:r>
                  <a:rPr lang="en-US" smtClean="0"/>
                  <a:t>Specifications of platinum RTD</a:t>
                </a:r>
                <a:r>
                  <a:rPr lang="en-US" dirty="0" smtClean="0"/>
                  <a:t>:</a:t>
                </a:r>
              </a:p>
              <a:p>
                <a:r>
                  <a:rPr lang="en-US" dirty="0" smtClean="0"/>
                  <a:t>1. Range: -183</a:t>
                </a:r>
                <a:r>
                  <a:rPr lang="en-US" baseline="30000" dirty="0" smtClean="0"/>
                  <a:t>0 </a:t>
                </a:r>
                <a:r>
                  <a:rPr lang="en-US" smtClean="0"/>
                  <a:t>C to </a:t>
                </a:r>
                <a:r>
                  <a:rPr lang="en-US" dirty="0" smtClean="0"/>
                  <a:t>850</a:t>
                </a:r>
                <a:r>
                  <a:rPr lang="en-US" baseline="30000" dirty="0" smtClean="0"/>
                  <a:t>0 </a:t>
                </a:r>
                <a:r>
                  <a:rPr lang="en-US" dirty="0" smtClean="0"/>
                  <a:t>C.</a:t>
                </a:r>
              </a:p>
              <a:p>
                <a:r>
                  <a:rPr lang="en-US" dirty="0" smtClean="0"/>
                  <a:t>2</a:t>
                </a:r>
                <a:r>
                  <a:rPr lang="en-US" smtClean="0"/>
                  <a:t>. Resolution</a:t>
                </a:r>
                <a:r>
                  <a:rPr lang="en-US" dirty="0" smtClean="0"/>
                  <a:t>: 0.001</a:t>
                </a:r>
                <a:r>
                  <a:rPr lang="en-US" baseline="30000" dirty="0" smtClean="0"/>
                  <a:t>0</a:t>
                </a:r>
                <a:r>
                  <a:rPr lang="en-US" dirty="0" smtClean="0"/>
                  <a:t> </a:t>
                </a:r>
                <a:r>
                  <a:rPr lang="en-US" smtClean="0"/>
                  <a:t>C upto </a:t>
                </a:r>
                <a:r>
                  <a:rPr lang="en-US" dirty="0" smtClean="0"/>
                  <a:t>100</a:t>
                </a:r>
                <a:r>
                  <a:rPr lang="en-US" baseline="30000" dirty="0" smtClean="0"/>
                  <a:t>0 </a:t>
                </a:r>
                <a:r>
                  <a:rPr lang="en-US" dirty="0" smtClean="0"/>
                  <a:t>C and 0.01</a:t>
                </a:r>
                <a:r>
                  <a:rPr lang="en-US" baseline="30000" dirty="0" smtClean="0"/>
                  <a:t>0 </a:t>
                </a:r>
                <a:r>
                  <a:rPr lang="en-US" dirty="0" smtClean="0"/>
                  <a:t>C 	from 100</a:t>
                </a:r>
                <a:r>
                  <a:rPr lang="en-US" baseline="30000" dirty="0" smtClean="0"/>
                  <a:t>0</a:t>
                </a:r>
                <a:r>
                  <a:rPr lang="en-US" dirty="0" smtClean="0"/>
                  <a:t> </a:t>
                </a:r>
                <a:r>
                  <a:rPr lang="en-US" smtClean="0"/>
                  <a:t>C to </a:t>
                </a:r>
                <a:r>
                  <a:rPr lang="en-US" dirty="0" smtClean="0"/>
                  <a:t>850</a:t>
                </a:r>
                <a:r>
                  <a:rPr lang="en-US" baseline="30000" dirty="0" smtClean="0"/>
                  <a:t>o</a:t>
                </a:r>
                <a:r>
                  <a:rPr lang="en-US" dirty="0" smtClean="0"/>
                  <a:t>C .</a:t>
                </a:r>
              </a:p>
              <a:p>
                <a:r>
                  <a:rPr lang="en-US" dirty="0" smtClean="0"/>
                  <a:t>3. Accuracy =</a:t>
                </a:r>
                <a14:m>
                  <m:oMath xmlns:m="http://schemas.openxmlformats.org/officeDocument/2006/math">
                    <m:r>
                      <a:rPr lang="en-US" i="1" smtClean="0">
                        <a:latin typeface="Cambria Math"/>
                        <a:ea typeface="Cambria Math"/>
                      </a:rPr>
                      <m:t>±</m:t>
                    </m:r>
                    <m:sSup>
                      <m:sSupPr>
                        <m:ctrlPr>
                          <a:rPr lang="en-US" i="1" smtClean="0">
                            <a:latin typeface="Cambria Math"/>
                            <a:ea typeface="Cambria Math"/>
                          </a:rPr>
                        </m:ctrlPr>
                      </m:sSupPr>
                      <m:e>
                        <m:r>
                          <a:rPr lang="en-US" b="0" i="1" smtClean="0">
                            <a:latin typeface="Cambria Math"/>
                            <a:ea typeface="Cambria Math"/>
                          </a:rPr>
                          <m:t>0.05</m:t>
                        </m:r>
                      </m:e>
                      <m:sup>
                        <m:r>
                          <a:rPr lang="en-US" b="0" i="1" smtClean="0">
                            <a:latin typeface="Cambria Math"/>
                            <a:ea typeface="Cambria Math"/>
                          </a:rPr>
                          <m:t>0</m:t>
                        </m:r>
                      </m:sup>
                    </m:sSup>
                  </m:oMath>
                </a14:m>
                <a:r>
                  <a:rPr lang="en-US" dirty="0" smtClean="0"/>
                  <a:t>C</a:t>
                </a:r>
              </a:p>
              <a:p>
                <a:r>
                  <a:rPr lang="en-US" dirty="0" smtClean="0"/>
                  <a:t>4</a:t>
                </a:r>
                <a:r>
                  <a:rPr lang="en-US" smtClean="0"/>
                  <a:t>. Repeatability </a:t>
                </a:r>
                <a:r>
                  <a:rPr lang="en-US" dirty="0" smtClean="0"/>
                  <a:t>= </a:t>
                </a:r>
                <a14:m>
                  <m:oMath xmlns:m="http://schemas.openxmlformats.org/officeDocument/2006/math">
                    <m:r>
                      <a:rPr lang="en-US" i="1" smtClean="0">
                        <a:latin typeface="Cambria Math"/>
                        <a:ea typeface="Cambria Math"/>
                      </a:rPr>
                      <m:t>±</m:t>
                    </m:r>
                    <m:sSup>
                      <m:sSupPr>
                        <m:ctrlPr>
                          <a:rPr lang="en-US" i="1" smtClean="0">
                            <a:latin typeface="Cambria Math"/>
                            <a:ea typeface="Cambria Math"/>
                          </a:rPr>
                        </m:ctrlPr>
                      </m:sSupPr>
                      <m:e>
                        <m:r>
                          <a:rPr lang="en-US" b="0" i="1" smtClean="0">
                            <a:latin typeface="Cambria Math"/>
                            <a:ea typeface="Cambria Math"/>
                          </a:rPr>
                          <m:t>0.02</m:t>
                        </m:r>
                      </m:e>
                      <m:sup>
                        <m:r>
                          <a:rPr lang="en-US" b="0" i="1" smtClean="0">
                            <a:latin typeface="Cambria Math"/>
                            <a:ea typeface="Cambria Math"/>
                          </a:rPr>
                          <m:t>0</m:t>
                        </m:r>
                      </m:sup>
                    </m:sSup>
                  </m:oMath>
                </a14:m>
                <a:r>
                  <a:rPr lang="en-US" dirty="0" smtClean="0"/>
                  <a:t>C</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667000" y="3200400"/>
                <a:ext cx="2819400" cy="2375137"/>
              </a:xfrm>
              <a:prstGeom prst="rect">
                <a:avLst/>
              </a:prstGeom>
              <a:blipFill rotWithShape="1">
                <a:blip r:embed="rId3"/>
                <a:stretch>
                  <a:fillRect l="-1948" t="-1282" r="-433" b="-256"/>
                </a:stretch>
              </a:blipFill>
            </p:spPr>
            <p:txBody>
              <a:bodyPr/>
              <a:lstStyle/>
              <a:p>
                <a:r>
                  <a:rPr lang="en-US">
                    <a:noFill/>
                  </a:rPr>
                  <a:t> </a:t>
                </a:r>
              </a:p>
            </p:txBody>
          </p:sp>
        </mc:Fallback>
      </mc:AlternateContent>
    </p:spTree>
    <p:extLst>
      <p:ext uri="{BB962C8B-B14F-4D97-AF65-F5344CB8AC3E}">
        <p14:creationId xmlns:p14="http://schemas.microsoft.com/office/powerpoint/2010/main" val="3449197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3" y="138880"/>
            <a:ext cx="3499339" cy="662940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886200" y="304800"/>
                <a:ext cx="4876800" cy="7103227"/>
              </a:xfrm>
              <a:prstGeom prst="rect">
                <a:avLst/>
              </a:prstGeom>
              <a:noFill/>
            </p:spPr>
            <p:txBody>
              <a:bodyPr wrap="square" rtlCol="0">
                <a:spAutoFit/>
              </a:bodyPr>
              <a:lstStyle/>
              <a:p>
                <a:pPr marL="285750" indent="-285750">
                  <a:buFont typeface="Wingdings" pitchFamily="2" charset="2"/>
                  <a:buChar char="Ø"/>
                </a:pPr>
                <a:r>
                  <a:rPr lang="en-US" b="1" smtClean="0"/>
                  <a:t>An experimental arrangement for resistance thermometry </a:t>
                </a:r>
                <a:r>
                  <a:rPr lang="en-US" b="1" dirty="0" smtClean="0"/>
                  <a:t>is as shown </a:t>
                </a:r>
                <a:r>
                  <a:rPr lang="en-US" b="1" smtClean="0"/>
                  <a:t>in Adjacent </a:t>
                </a:r>
                <a:r>
                  <a:rPr lang="en-US" b="1" dirty="0" smtClean="0"/>
                  <a:t>figure. </a:t>
                </a:r>
                <a:endParaRPr lang="en-US" dirty="0"/>
              </a:p>
              <a:p>
                <a:pPr marL="285750" indent="-285750">
                  <a:buFont typeface="Wingdings" pitchFamily="2" charset="2"/>
                  <a:buChar char="Ø"/>
                </a:pPr>
                <a:r>
                  <a:rPr lang="en-US" smtClean="0"/>
                  <a:t>This is the modification </a:t>
                </a:r>
                <a:r>
                  <a:rPr lang="en-US" dirty="0" smtClean="0"/>
                  <a:t>of </a:t>
                </a:r>
                <a:r>
                  <a:rPr lang="en-US" smtClean="0"/>
                  <a:t>usual Wheatstone's </a:t>
                </a:r>
                <a:r>
                  <a:rPr lang="en-US" dirty="0" smtClean="0"/>
                  <a:t>bridge called Callandar </a:t>
                </a:r>
                <a:r>
                  <a:rPr lang="en-US" smtClean="0"/>
                  <a:t>and Griffith’s </a:t>
                </a:r>
                <a:r>
                  <a:rPr lang="en-US" dirty="0" smtClean="0"/>
                  <a:t>bridge.</a:t>
                </a:r>
              </a:p>
              <a:p>
                <a:pPr marL="285750" indent="-285750">
                  <a:buFont typeface="Wingdings" pitchFamily="2" charset="2"/>
                  <a:buChar char="Ø"/>
                </a:pPr>
                <a:r>
                  <a:rPr lang="en-US" smtClean="0"/>
                  <a:t>The platinum </a:t>
                </a:r>
                <a:r>
                  <a:rPr lang="en-US" dirty="0" smtClean="0"/>
                  <a:t>wire </a:t>
                </a:r>
                <a:r>
                  <a:rPr lang="en-US" smtClean="0"/>
                  <a:t>X with resistance T </a:t>
                </a:r>
                <a:r>
                  <a:rPr lang="en-US" dirty="0" smtClean="0"/>
                  <a:t>is wound </a:t>
                </a:r>
                <a:r>
                  <a:rPr lang="en-US" smtClean="0"/>
                  <a:t>non inductively </a:t>
                </a:r>
                <a:r>
                  <a:rPr lang="en-US" dirty="0" smtClean="0"/>
                  <a:t>on a mica or porcelain frame</a:t>
                </a:r>
                <a:r>
                  <a:rPr lang="en-US" smtClean="0"/>
                  <a:t>. It is then introduced into </a:t>
                </a:r>
                <a:r>
                  <a:rPr lang="en-US" dirty="0" smtClean="0"/>
                  <a:t>one arm </a:t>
                </a:r>
                <a:r>
                  <a:rPr lang="en-US" smtClean="0"/>
                  <a:t>of Wheatstone’s </a:t>
                </a:r>
                <a:r>
                  <a:rPr lang="en-US" dirty="0" smtClean="0"/>
                  <a:t>bridge as shown </a:t>
                </a:r>
                <a:r>
                  <a:rPr lang="en-US" smtClean="0"/>
                  <a:t>in the </a:t>
                </a:r>
                <a:r>
                  <a:rPr lang="en-US" dirty="0" smtClean="0"/>
                  <a:t>diagram.</a:t>
                </a:r>
              </a:p>
              <a:p>
                <a:pPr marL="285750" indent="-285750">
                  <a:buFont typeface="Wingdings" pitchFamily="2" charset="2"/>
                  <a:buChar char="Ø"/>
                </a:pPr>
                <a:r>
                  <a:rPr lang="en-US" smtClean="0"/>
                  <a:t>To eliminate </a:t>
                </a:r>
                <a:r>
                  <a:rPr lang="en-US" dirty="0" smtClean="0"/>
                  <a:t>any errors </a:t>
                </a:r>
                <a:r>
                  <a:rPr lang="en-US" smtClean="0"/>
                  <a:t>due to temperature variations of platinum leads T, Compensating leads-C  exactly </a:t>
                </a:r>
                <a:r>
                  <a:rPr lang="en-US" dirty="0" smtClean="0"/>
                  <a:t>similar and </a:t>
                </a:r>
                <a:r>
                  <a:rPr lang="en-US" smtClean="0"/>
                  <a:t>equal to platinum wire leads-T </a:t>
                </a:r>
                <a:r>
                  <a:rPr lang="en-US" dirty="0" smtClean="0"/>
                  <a:t>and placed </a:t>
                </a:r>
                <a:r>
                  <a:rPr lang="en-US" smtClean="0"/>
                  <a:t>close to T </a:t>
                </a:r>
                <a:r>
                  <a:rPr lang="en-US" dirty="0" smtClean="0"/>
                  <a:t>are used in arm R. </a:t>
                </a:r>
              </a:p>
              <a:p>
                <a:pPr marL="285750" indent="-285750">
                  <a:buFont typeface="Wingdings" pitchFamily="2" charset="2"/>
                  <a:buChar char="Ø"/>
                </a:pPr>
                <a:r>
                  <a:rPr lang="en-US" smtClean="0"/>
                  <a:t>A platinum </a:t>
                </a:r>
                <a:r>
                  <a:rPr lang="en-US" dirty="0" smtClean="0"/>
                  <a:t>wire “AB” </a:t>
                </a:r>
                <a:r>
                  <a:rPr lang="en-US" smtClean="0"/>
                  <a:t>of length </a:t>
                </a:r>
                <a:r>
                  <a:rPr lang="en-US" dirty="0" smtClean="0"/>
                  <a:t>50cm </a:t>
                </a:r>
                <a:r>
                  <a:rPr lang="en-US" smtClean="0"/>
                  <a:t>is inserted </a:t>
                </a:r>
                <a:r>
                  <a:rPr lang="en-US" dirty="0" smtClean="0"/>
                  <a:t>as shown in figure</a:t>
                </a:r>
                <a:r>
                  <a:rPr lang="en-US" smtClean="0"/>
                  <a:t>.  It </a:t>
                </a:r>
                <a:r>
                  <a:rPr lang="en-US" dirty="0" smtClean="0"/>
                  <a:t>has a </a:t>
                </a:r>
                <a:r>
                  <a:rPr lang="en-US" smtClean="0"/>
                  <a:t>high resistance “shunt” </a:t>
                </a:r>
                <a:r>
                  <a:rPr lang="en-US" dirty="0" smtClean="0"/>
                  <a:t>S </a:t>
                </a:r>
                <a:r>
                  <a:rPr lang="en-US" smtClean="0"/>
                  <a:t>across it.</a:t>
                </a:r>
                <a:endParaRPr lang="en-US" dirty="0" smtClean="0"/>
              </a:p>
              <a:p>
                <a:pPr marL="285750" indent="-285750">
                  <a:buFont typeface="Wingdings" pitchFamily="2" charset="2"/>
                  <a:buChar char="Ø"/>
                </a:pPr>
                <a:r>
                  <a:rPr lang="en-US" smtClean="0"/>
                  <a:t>The </a:t>
                </a:r>
                <a:r>
                  <a:rPr lang="en-US" dirty="0" smtClean="0"/>
                  <a:t>change </a:t>
                </a:r>
                <a:r>
                  <a:rPr lang="en-US" smtClean="0"/>
                  <a:t>in temperature is then </a:t>
                </a:r>
                <a:r>
                  <a:rPr lang="en-US" dirty="0" smtClean="0"/>
                  <a:t>measured </a:t>
                </a:r>
                <a:r>
                  <a:rPr lang="en-US" smtClean="0"/>
                  <a:t>in terms of shift </a:t>
                </a:r>
                <a:r>
                  <a:rPr lang="en-US" dirty="0" smtClean="0"/>
                  <a:t>in </a:t>
                </a:r>
                <a:r>
                  <a:rPr lang="en-US" smtClean="0"/>
                  <a:t>balancing point on the </a:t>
                </a:r>
                <a:r>
                  <a:rPr lang="en-US" dirty="0" smtClean="0"/>
                  <a:t>bridge as: </a:t>
                </a:r>
                <a14:m>
                  <m:oMath xmlns:m="http://schemas.openxmlformats.org/officeDocument/2006/math">
                    <m:f>
                      <m:fPr>
                        <m:ctrlPr>
                          <a:rPr lang="en-US" sz="2000" i="1" smtClean="0">
                            <a:latin typeface="Cambria Math"/>
                          </a:rPr>
                        </m:ctrlPr>
                      </m:fPr>
                      <m:num>
                        <m:r>
                          <a:rPr lang="en-US" sz="2000" b="0" i="1" smtClean="0">
                            <a:latin typeface="Cambria Math"/>
                          </a:rPr>
                          <m:t>𝑃</m:t>
                        </m:r>
                      </m:num>
                      <m:den>
                        <m:r>
                          <a:rPr lang="en-US" sz="2000" b="0" i="1" smtClean="0">
                            <a:latin typeface="Cambria Math"/>
                          </a:rPr>
                          <m:t>𝑅</m:t>
                        </m:r>
                      </m:den>
                    </m:f>
                    <m:r>
                      <a:rPr lang="en-US" sz="2000" b="0" i="1" smtClean="0">
                        <a:latin typeface="Cambria Math"/>
                      </a:rPr>
                      <m:t>=</m:t>
                    </m:r>
                    <m:f>
                      <m:fPr>
                        <m:ctrlPr>
                          <a:rPr lang="en-US" sz="2000" b="0" i="1" smtClean="0">
                            <a:latin typeface="Cambria Math"/>
                          </a:rPr>
                        </m:ctrlPr>
                      </m:fPr>
                      <m:num>
                        <m:r>
                          <a:rPr lang="en-US" sz="2000" b="0" i="1" smtClean="0">
                            <a:latin typeface="Cambria Math"/>
                          </a:rPr>
                          <m:t>𝑄</m:t>
                        </m:r>
                      </m:num>
                      <m:den>
                        <m:r>
                          <a:rPr lang="en-US" sz="2000" b="0" i="1" smtClean="0">
                            <a:latin typeface="Cambria Math"/>
                          </a:rPr>
                          <m:t>𝑇</m:t>
                        </m:r>
                      </m:den>
                    </m:f>
                  </m:oMath>
                </a14:m>
                <a:r>
                  <a:rPr lang="en-US" sz="2000" dirty="0" smtClean="0"/>
                  <a:t> (</a:t>
                </a:r>
                <a:r>
                  <a:rPr lang="en-US" sz="2000" smtClean="0"/>
                  <a:t>balancing condition</a:t>
                </a:r>
                <a:r>
                  <a:rPr lang="en-US" sz="2000" dirty="0" smtClean="0"/>
                  <a:t>)</a:t>
                </a:r>
              </a:p>
              <a:p>
                <a:r>
                  <a:rPr lang="en-US" sz="2000" smtClean="0"/>
                  <a:t>This gives T= </a:t>
                </a:r>
                <a14:m>
                  <m:oMath xmlns:m="http://schemas.openxmlformats.org/officeDocument/2006/math">
                    <m:f>
                      <m:fPr>
                        <m:ctrlPr>
                          <a:rPr lang="en-US" sz="2000" i="1" smtClean="0">
                            <a:latin typeface="Cambria Math"/>
                          </a:rPr>
                        </m:ctrlPr>
                      </m:fPr>
                      <m:num>
                        <m:r>
                          <a:rPr lang="en-US" sz="2000" b="0" i="1" smtClean="0">
                            <a:latin typeface="Cambria Math"/>
                          </a:rPr>
                          <m:t>𝑅</m:t>
                        </m:r>
                        <m:r>
                          <a:rPr lang="en-US" sz="2000" b="0" i="1" smtClean="0">
                            <a:latin typeface="Cambria Math"/>
                          </a:rPr>
                          <m:t>(</m:t>
                        </m:r>
                        <m:r>
                          <a:rPr lang="en-US" sz="2000" b="0" i="1" smtClean="0">
                            <a:latin typeface="Cambria Math"/>
                          </a:rPr>
                          <m:t>𝑄</m:t>
                        </m:r>
                        <m:r>
                          <a:rPr lang="en-US" sz="2000" b="0" i="1" smtClean="0">
                            <a:latin typeface="Cambria Math"/>
                          </a:rPr>
                          <m:t>)</m:t>
                        </m:r>
                      </m:num>
                      <m:den>
                        <m:r>
                          <a:rPr lang="en-US" sz="2000" b="0" i="1" smtClean="0">
                            <a:latin typeface="Cambria Math"/>
                          </a:rPr>
                          <m:t>𝑃</m:t>
                        </m:r>
                      </m:den>
                    </m:f>
                  </m:oMath>
                </a14:m>
                <a:r>
                  <a:rPr lang="en-US" sz="2000" dirty="0" smtClean="0"/>
                  <a:t>. Where </a:t>
                </a:r>
                <a14:m>
                  <m:oMath xmlns:m="http://schemas.openxmlformats.org/officeDocument/2006/math">
                    <m:f>
                      <m:fPr>
                        <m:ctrlPr>
                          <a:rPr lang="en-US" sz="2000" i="1" smtClean="0">
                            <a:latin typeface="Cambria Math"/>
                          </a:rPr>
                        </m:ctrlPr>
                      </m:fPr>
                      <m:num>
                        <m:r>
                          <a:rPr lang="en-US" sz="2000" b="0" i="1" smtClean="0">
                            <a:latin typeface="Cambria Math"/>
                          </a:rPr>
                          <m:t>𝑄</m:t>
                        </m:r>
                      </m:num>
                      <m:den>
                        <m:r>
                          <a:rPr lang="en-US" sz="2000" b="0" i="1" smtClean="0">
                            <a:latin typeface="Cambria Math"/>
                          </a:rPr>
                          <m:t>𝑃</m:t>
                        </m:r>
                      </m:den>
                    </m:f>
                  </m:oMath>
                </a14:m>
                <a:r>
                  <a:rPr lang="en-US" sz="2000" dirty="0" smtClean="0"/>
                  <a:t> ratio is fixed and known.</a:t>
                </a:r>
              </a:p>
              <a:p>
                <a:pPr marL="285750" indent="-285750">
                  <a:buFont typeface="Wingdings" pitchFamily="2" charset="2"/>
                  <a:buChar char="Ø"/>
                </a:pPr>
                <a:endParaRPr lang="en-US" dirty="0" smtClean="0"/>
              </a:p>
              <a:p>
                <a:pPr marL="285750" indent="-285750">
                  <a:buFont typeface="Wingdings" pitchFamily="2" charset="2"/>
                  <a:buChar char="Ø"/>
                </a:pPr>
                <a:endParaRPr lang="en-US" dirty="0" smtClean="0"/>
              </a:p>
              <a:p>
                <a:pPr marL="285750" indent="-285750">
                  <a:buFont typeface="Wingdings" pitchFamily="2" charset="2"/>
                  <a:buChar char="Ø"/>
                </a:pP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886200" y="304800"/>
                <a:ext cx="4876800" cy="7103227"/>
              </a:xfrm>
              <a:prstGeom prst="rect">
                <a:avLst/>
              </a:prstGeom>
              <a:blipFill rotWithShape="1">
                <a:blip r:embed="rId3"/>
                <a:stretch>
                  <a:fillRect l="-1375" t="-429" r="-2000"/>
                </a:stretch>
              </a:blipFill>
            </p:spPr>
            <p:txBody>
              <a:bodyPr/>
              <a:lstStyle/>
              <a:p>
                <a:r>
                  <a:rPr lang="en-US">
                    <a:noFill/>
                  </a:rPr>
                  <a:t> </a:t>
                </a:r>
              </a:p>
            </p:txBody>
          </p:sp>
        </mc:Fallback>
      </mc:AlternateContent>
    </p:spTree>
    <p:extLst>
      <p:ext uri="{BB962C8B-B14F-4D97-AF65-F5344CB8AC3E}">
        <p14:creationId xmlns:p14="http://schemas.microsoft.com/office/powerpoint/2010/main" val="2030012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81000"/>
            <a:ext cx="8458200" cy="1754326"/>
          </a:xfrm>
          <a:prstGeom prst="rect">
            <a:avLst/>
          </a:prstGeom>
          <a:noFill/>
        </p:spPr>
        <p:txBody>
          <a:bodyPr wrap="square" rtlCol="0">
            <a:spAutoFit/>
          </a:bodyPr>
          <a:lstStyle/>
          <a:p>
            <a:pPr marL="285750" indent="-285750">
              <a:buFont typeface="Wingdings" pitchFamily="2" charset="2"/>
              <a:buChar char="ü"/>
            </a:pPr>
            <a:r>
              <a:rPr lang="en-US" dirty="0" smtClean="0"/>
              <a:t>Then T (resistance) is measured by changes introduced in variable resistance R to bring back the bridge to balancing condition. </a:t>
            </a:r>
          </a:p>
          <a:p>
            <a:pPr marL="285750" indent="-285750">
              <a:buFont typeface="Wingdings" pitchFamily="2" charset="2"/>
              <a:buChar char="ü"/>
            </a:pPr>
            <a:r>
              <a:rPr lang="en-US" dirty="0" smtClean="0"/>
              <a:t>After knowing the resistance T , temperature T can be determined by using suitable relation as given by EQ(1)  in slide no. 9.</a:t>
            </a:r>
          </a:p>
          <a:p>
            <a:pPr marL="285750" indent="-285750">
              <a:buFont typeface="Wingdings" pitchFamily="2" charset="2"/>
              <a:buChar char="Ø"/>
            </a:pPr>
            <a:r>
              <a:rPr lang="en-US" dirty="0" smtClean="0"/>
              <a:t>In addition to platinum, other metals like nickel, copper or tungsten are also used. Their ranges are given by :</a:t>
            </a:r>
            <a:endParaRPr lang="en-US" dirty="0"/>
          </a:p>
        </p:txBody>
      </p:sp>
      <p:sp>
        <p:nvSpPr>
          <p:cNvPr id="4" name="Rectangle 3"/>
          <p:cNvSpPr/>
          <p:nvPr/>
        </p:nvSpPr>
        <p:spPr>
          <a:xfrm>
            <a:off x="2819400" y="2209800"/>
            <a:ext cx="2590800" cy="1906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95600" y="2286000"/>
            <a:ext cx="2438400" cy="1754326"/>
          </a:xfrm>
          <a:prstGeom prst="rect">
            <a:avLst/>
          </a:prstGeom>
          <a:noFill/>
        </p:spPr>
        <p:txBody>
          <a:bodyPr wrap="square" rtlCol="0">
            <a:spAutoFit/>
          </a:bodyPr>
          <a:lstStyle/>
          <a:p>
            <a:r>
              <a:rPr lang="en-US" dirty="0" smtClean="0"/>
              <a:t>Ni: -180</a:t>
            </a:r>
            <a:r>
              <a:rPr lang="en-US" baseline="30000" dirty="0" smtClean="0"/>
              <a:t>0 </a:t>
            </a:r>
            <a:r>
              <a:rPr lang="en-US" dirty="0" smtClean="0"/>
              <a:t>C to 430</a:t>
            </a:r>
            <a:r>
              <a:rPr lang="en-US" baseline="30000" dirty="0" smtClean="0"/>
              <a:t>0 </a:t>
            </a:r>
            <a:r>
              <a:rPr lang="en-US" dirty="0" smtClean="0"/>
              <a:t> C</a:t>
            </a:r>
          </a:p>
          <a:p>
            <a:r>
              <a:rPr lang="en-US" dirty="0" smtClean="0"/>
              <a:t>Cu:  -200</a:t>
            </a:r>
            <a:r>
              <a:rPr lang="en-US" baseline="30000" dirty="0" smtClean="0"/>
              <a:t>0</a:t>
            </a:r>
            <a:r>
              <a:rPr lang="en-US" dirty="0" smtClean="0"/>
              <a:t> C to 260</a:t>
            </a:r>
            <a:r>
              <a:rPr lang="en-US" baseline="30000" dirty="0" smtClean="0"/>
              <a:t>0</a:t>
            </a:r>
            <a:r>
              <a:rPr lang="en-US" dirty="0" smtClean="0"/>
              <a:t> C</a:t>
            </a:r>
          </a:p>
          <a:p>
            <a:r>
              <a:rPr lang="en-US" dirty="0" smtClean="0"/>
              <a:t>Tungsten: -270</a:t>
            </a:r>
            <a:r>
              <a:rPr lang="en-US" baseline="30000" dirty="0" smtClean="0"/>
              <a:t>0 </a:t>
            </a:r>
            <a:r>
              <a:rPr lang="en-US" dirty="0" smtClean="0"/>
              <a:t>C to 1100</a:t>
            </a:r>
            <a:r>
              <a:rPr lang="en-US" baseline="30000" dirty="0" smtClean="0"/>
              <a:t>0</a:t>
            </a:r>
            <a:r>
              <a:rPr lang="en-US" dirty="0" smtClean="0"/>
              <a:t> C </a:t>
            </a:r>
          </a:p>
          <a:p>
            <a:endParaRPr lang="en-US" dirty="0" smtClean="0"/>
          </a:p>
          <a:p>
            <a:endParaRPr lang="en-US" dirty="0"/>
          </a:p>
        </p:txBody>
      </p:sp>
      <p:sp>
        <p:nvSpPr>
          <p:cNvPr id="6" name="TextBox 5"/>
          <p:cNvSpPr txBox="1"/>
          <p:nvPr/>
        </p:nvSpPr>
        <p:spPr>
          <a:xfrm>
            <a:off x="685800" y="4419600"/>
            <a:ext cx="7848600" cy="1200329"/>
          </a:xfrm>
          <a:prstGeom prst="rect">
            <a:avLst/>
          </a:prstGeom>
          <a:noFill/>
        </p:spPr>
        <p:txBody>
          <a:bodyPr wrap="square" rtlCol="0">
            <a:spAutoFit/>
          </a:bodyPr>
          <a:lstStyle/>
          <a:p>
            <a:pPr marL="285750" indent="-285750">
              <a:buFont typeface="Wingdings" pitchFamily="2" charset="2"/>
              <a:buChar char="Ø"/>
            </a:pPr>
            <a:r>
              <a:rPr lang="en-US" dirty="0" smtClean="0"/>
              <a:t>Gold and lead also can be used up to 20K.</a:t>
            </a:r>
          </a:p>
          <a:p>
            <a:pPr marL="285750" indent="-285750">
              <a:buFont typeface="Wingdings" pitchFamily="2" charset="2"/>
              <a:buChar char="Ø"/>
            </a:pPr>
            <a:r>
              <a:rPr lang="en-US" dirty="0" smtClean="0"/>
              <a:t>Carbon resistance thermometers are used widely in the range of -173</a:t>
            </a:r>
            <a:r>
              <a:rPr lang="en-US" baseline="30000" dirty="0" smtClean="0"/>
              <a:t>0</a:t>
            </a:r>
            <a:r>
              <a:rPr lang="en-US" dirty="0" smtClean="0"/>
              <a:t> C to 273</a:t>
            </a:r>
            <a:r>
              <a:rPr lang="en-US" baseline="30000" dirty="0" smtClean="0"/>
              <a:t>0</a:t>
            </a:r>
            <a:r>
              <a:rPr lang="en-US" dirty="0" smtClean="0"/>
              <a:t>C. Because of low cost and a very good reproducibility of results.</a:t>
            </a:r>
          </a:p>
          <a:p>
            <a:pPr marL="285750" indent="-285750">
              <a:buFont typeface="Wingdings" pitchFamily="2" charset="2"/>
              <a:buChar char="Ø"/>
            </a:pPr>
            <a:endParaRPr lang="en-US" dirty="0"/>
          </a:p>
        </p:txBody>
      </p:sp>
    </p:spTree>
    <p:extLst>
      <p:ext uri="{BB962C8B-B14F-4D97-AF65-F5344CB8AC3E}">
        <p14:creationId xmlns:p14="http://schemas.microsoft.com/office/powerpoint/2010/main" val="914566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82000" cy="6894195"/>
          </a:xfrm>
          <a:prstGeom prst="rect">
            <a:avLst/>
          </a:prstGeom>
          <a:noFill/>
        </p:spPr>
        <p:txBody>
          <a:bodyPr wrap="square" rtlCol="0">
            <a:spAutoFit/>
          </a:bodyPr>
          <a:lstStyle/>
          <a:p>
            <a:r>
              <a:rPr lang="en-US" b="1" u="sng" dirty="0" smtClean="0"/>
              <a:t>Advantages of platinum RTDs:</a:t>
            </a:r>
          </a:p>
          <a:p>
            <a:pPr marL="800100" lvl="1" indent="-342900">
              <a:buFont typeface="+mj-lt"/>
              <a:buAutoNum type="arabicPeriod"/>
            </a:pPr>
            <a:r>
              <a:rPr lang="en-US" dirty="0" smtClean="0"/>
              <a:t>High accuracy.</a:t>
            </a:r>
          </a:p>
          <a:p>
            <a:pPr marL="800100" lvl="1" indent="-342900">
              <a:buFont typeface="+mj-lt"/>
              <a:buAutoNum type="arabicPeriod"/>
            </a:pPr>
            <a:r>
              <a:rPr lang="en-US" dirty="0" smtClean="0"/>
              <a:t>Low drift.</a:t>
            </a:r>
          </a:p>
          <a:p>
            <a:pPr marL="800100" lvl="1" indent="-342900">
              <a:buFont typeface="+mj-lt"/>
              <a:buAutoNum type="arabicPeriod"/>
            </a:pPr>
            <a:r>
              <a:rPr lang="en-US" dirty="0" smtClean="0"/>
              <a:t>Wide operating range.</a:t>
            </a:r>
          </a:p>
          <a:p>
            <a:pPr marL="800100" lvl="1" indent="-342900">
              <a:buFont typeface="+mj-lt"/>
              <a:buAutoNum type="arabicPeriod"/>
            </a:pPr>
            <a:r>
              <a:rPr lang="en-US" dirty="0" smtClean="0"/>
              <a:t>Suitability for precision applications.</a:t>
            </a:r>
          </a:p>
          <a:p>
            <a:r>
              <a:rPr lang="en-US" b="1" u="sng" dirty="0" smtClean="0"/>
              <a:t>Limitations:</a:t>
            </a:r>
          </a:p>
          <a:p>
            <a:pPr marL="800100" lvl="1" indent="-342900">
              <a:buAutoNum type="arabicPeriod"/>
            </a:pPr>
            <a:r>
              <a:rPr lang="en-US" dirty="0" smtClean="0"/>
              <a:t>They can’t be used above 660</a:t>
            </a:r>
            <a:r>
              <a:rPr lang="en-US" baseline="30000" dirty="0" smtClean="0"/>
              <a:t>0</a:t>
            </a:r>
            <a:r>
              <a:rPr lang="en-US" dirty="0" smtClean="0"/>
              <a:t>C. Because here platinum becomes reactive and its sensitivity will be lost.</a:t>
            </a:r>
          </a:p>
          <a:p>
            <a:pPr marL="800100" lvl="1" indent="-342900">
              <a:buAutoNum type="arabicPeriod"/>
            </a:pPr>
            <a:r>
              <a:rPr lang="en-US" dirty="0" smtClean="0"/>
              <a:t>They are not absolutely effective below 3K. Because here it enters residual resistivity region.</a:t>
            </a:r>
          </a:p>
          <a:p>
            <a:pPr marL="800100" lvl="1" indent="-342900">
              <a:buAutoNum type="arabicPeriod"/>
            </a:pPr>
            <a:r>
              <a:rPr lang="en-US" dirty="0" smtClean="0"/>
              <a:t>Compared to thermistors, they have less sensitivity to temperature changes and slower response time.</a:t>
            </a:r>
          </a:p>
          <a:p>
            <a:endParaRPr lang="en-US" dirty="0"/>
          </a:p>
          <a:p>
            <a:pPr marL="285750" indent="-285750">
              <a:buFont typeface="Wingdings" pitchFamily="2" charset="2"/>
              <a:buChar char="ü"/>
            </a:pPr>
            <a:r>
              <a:rPr lang="en-US" dirty="0" smtClean="0"/>
              <a:t>Resistance thermometry of pure metals can not be effectively used for temperature measurement below 10K. Since here they enter the temperature independent residual resistivity region.</a:t>
            </a:r>
          </a:p>
          <a:p>
            <a:pPr marL="285750" indent="-285750">
              <a:buFont typeface="Wingdings" pitchFamily="2" charset="2"/>
              <a:buChar char="ü"/>
            </a:pPr>
            <a:r>
              <a:rPr lang="en-US" dirty="0" smtClean="0"/>
              <a:t>Here in this range Several alloys comes into picture:</a:t>
            </a:r>
          </a:p>
          <a:p>
            <a:pPr lvl="1"/>
            <a:r>
              <a:rPr lang="en-US" sz="2000" b="1" u="sng" dirty="0" smtClean="0"/>
              <a:t>Alloy RTDs:</a:t>
            </a:r>
          </a:p>
          <a:p>
            <a:pPr marL="457200" indent="-457200">
              <a:buFont typeface="+mj-lt"/>
              <a:buAutoNum type="arabicPeriod"/>
            </a:pPr>
            <a:r>
              <a:rPr lang="en-US" sz="2000" dirty="0" smtClean="0"/>
              <a:t>Rhodium with 0.5% iron impurity.</a:t>
            </a:r>
          </a:p>
          <a:p>
            <a:pPr marL="457200" indent="-457200">
              <a:buFont typeface="+mj-lt"/>
              <a:buAutoNum type="arabicPeriod"/>
            </a:pPr>
            <a:r>
              <a:rPr lang="en-US" sz="2000" dirty="0" smtClean="0"/>
              <a:t>Several other alloys like Manganin and Constantin and can be used up to 5K. However the accuracy is not so high.</a:t>
            </a:r>
          </a:p>
          <a:p>
            <a:pPr marL="457200" indent="-457200">
              <a:buFont typeface="+mj-lt"/>
              <a:buAutoNum type="arabicPeriod"/>
            </a:pPr>
            <a:r>
              <a:rPr lang="en-US" sz="2000" dirty="0" smtClean="0"/>
              <a:t>Below 7K, 0.05% lead impurity to phosphor, bronze </a:t>
            </a:r>
            <a:r>
              <a:rPr lang="en-US" sz="2000" smtClean="0"/>
              <a:t>or brass.</a:t>
            </a:r>
            <a:endParaRPr lang="en-US" sz="2000" dirty="0" smtClean="0"/>
          </a:p>
          <a:p>
            <a:endParaRPr lang="en-US" dirty="0" smtClean="0"/>
          </a:p>
          <a:p>
            <a:endParaRPr lang="en-US" dirty="0" smtClean="0"/>
          </a:p>
        </p:txBody>
      </p:sp>
    </p:spTree>
    <p:extLst>
      <p:ext uri="{BB962C8B-B14F-4D97-AF65-F5344CB8AC3E}">
        <p14:creationId xmlns:p14="http://schemas.microsoft.com/office/powerpoint/2010/main" val="1386910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839200" cy="6063198"/>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Semiconductor RTDs:</a:t>
            </a:r>
          </a:p>
          <a:p>
            <a:pPr marL="285750" indent="-285750">
              <a:buFont typeface="Wingdings" pitchFamily="2" charset="2"/>
              <a:buChar char="Ø"/>
            </a:pPr>
            <a:r>
              <a:rPr lang="en-US" dirty="0" smtClean="0"/>
              <a:t>Thermistors meaning thermally sensitive resistors are the major components that come under semiconductor RTDs.</a:t>
            </a:r>
          </a:p>
          <a:p>
            <a:pPr marL="285750" indent="-285750">
              <a:buFont typeface="Wingdings" pitchFamily="2" charset="2"/>
              <a:buChar char="Ø"/>
            </a:pPr>
            <a:r>
              <a:rPr lang="en-US" dirty="0" smtClean="0"/>
              <a:t>A thermistor is a resistive device composed of metal oxides formed into a bead and encapsulated in epoxy or glass. </a:t>
            </a:r>
          </a:p>
          <a:p>
            <a:pPr marL="285750" indent="-285750">
              <a:buFont typeface="Wingdings" pitchFamily="2" charset="2"/>
              <a:buChar char="Ø"/>
            </a:pPr>
            <a:r>
              <a:rPr lang="en-US" dirty="0" smtClean="0"/>
              <a:t>A </a:t>
            </a:r>
            <a:r>
              <a:rPr lang="en-US" dirty="0"/>
              <a:t>typical thermistor shows a large negative temperature coefficient. Resistance drops dramatically and non-linearly with temperature. Sensitivity is many times that of RTDs but useful temperature range is limited. </a:t>
            </a:r>
            <a:endParaRPr lang="en-US" dirty="0" smtClean="0"/>
          </a:p>
          <a:p>
            <a:pPr marL="285750" indent="-285750">
              <a:buFont typeface="Wingdings" pitchFamily="2" charset="2"/>
              <a:buChar char="Ø"/>
            </a:pPr>
            <a:r>
              <a:rPr lang="en-US" dirty="0" smtClean="0"/>
              <a:t>Some </a:t>
            </a:r>
            <a:r>
              <a:rPr lang="en-US" dirty="0"/>
              <a:t>manufacturers offer thermistors with positive coefficients. Linearized models are also available. There are wide variations of performance and price between thermistors from different sources. </a:t>
            </a:r>
            <a:endParaRPr lang="en-US" dirty="0" smtClean="0"/>
          </a:p>
          <a:p>
            <a:r>
              <a:rPr lang="en-US" b="1" u="sng" dirty="0" smtClean="0"/>
              <a:t>Typical benefits are: </a:t>
            </a:r>
          </a:p>
          <a:p>
            <a:pPr marL="285750" indent="-285750">
              <a:buFont typeface="Wingdings" pitchFamily="2" charset="2"/>
              <a:buChar char="Ø"/>
            </a:pPr>
            <a:r>
              <a:rPr lang="en-US" dirty="0" smtClean="0"/>
              <a:t> Low sensor cost: Basic thermistors are quite inexpensive. However, models with tighter interchangeability or extended temperature ranges often cost more than RTDs. </a:t>
            </a:r>
          </a:p>
          <a:p>
            <a:pPr marL="285750" indent="-285750">
              <a:buFont typeface="Wingdings" pitchFamily="2" charset="2"/>
              <a:buChar char="Ø"/>
            </a:pPr>
            <a:r>
              <a:rPr lang="en-US" dirty="0" smtClean="0"/>
              <a:t> </a:t>
            </a:r>
            <a:r>
              <a:rPr lang="en-US" dirty="0"/>
              <a:t>High sensitivity: A thermistor may change resistance by tens of ohms per degree temperature change, versus a fraction of an ohm for RTDs. </a:t>
            </a:r>
            <a:endParaRPr lang="en-US" dirty="0" smtClean="0"/>
          </a:p>
          <a:p>
            <a:pPr marL="285750" indent="-285750">
              <a:buFont typeface="Wingdings" pitchFamily="2" charset="2"/>
              <a:buChar char="Ø"/>
            </a:pPr>
            <a:r>
              <a:rPr lang="en-US" dirty="0" smtClean="0"/>
              <a:t> </a:t>
            </a:r>
            <a:r>
              <a:rPr lang="en-US" dirty="0"/>
              <a:t>Point sensing: A thermistor bead can be made the size of a pin head for small area sensing. </a:t>
            </a:r>
            <a:endParaRPr lang="en-US" dirty="0" smtClean="0"/>
          </a:p>
          <a:p>
            <a:pPr marL="285750" indent="-285750">
              <a:buFont typeface="Wingdings" pitchFamily="2" charset="2"/>
              <a:buChar char="v"/>
            </a:pPr>
            <a:r>
              <a:rPr lang="en-US" dirty="0" smtClean="0"/>
              <a:t>Generally thermistor RTDs are made up of oxides of Manganese, Nickel or Cobalt and sulphides of Iron, Copper or Aluminium.</a:t>
            </a:r>
          </a:p>
          <a:p>
            <a:pPr marL="285750" indent="-285750">
              <a:buFont typeface="Wingdings" pitchFamily="2" charset="2"/>
              <a:buChar char="v"/>
            </a:pPr>
            <a:r>
              <a:rPr lang="en-US" dirty="0" smtClean="0"/>
              <a:t>Available in the form of beads, rods or discs.</a:t>
            </a:r>
            <a:endParaRPr lang="en-US" dirty="0"/>
          </a:p>
        </p:txBody>
      </p:sp>
    </p:spTree>
    <p:extLst>
      <p:ext uri="{BB962C8B-B14F-4D97-AF65-F5344CB8AC3E}">
        <p14:creationId xmlns:p14="http://schemas.microsoft.com/office/powerpoint/2010/main" val="2453806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229600" cy="1200329"/>
          </a:xfrm>
          <a:prstGeom prst="rect">
            <a:avLst/>
          </a:prstGeom>
          <a:noFill/>
        </p:spPr>
        <p:txBody>
          <a:bodyPr wrap="square" rtlCol="0">
            <a:spAutoFit/>
          </a:bodyPr>
          <a:lstStyle/>
          <a:p>
            <a:pPr marL="285750" indent="-285750">
              <a:buFont typeface="Wingdings" pitchFamily="2" charset="2"/>
              <a:buChar char="Ø"/>
            </a:pPr>
            <a:r>
              <a:rPr lang="en-US" dirty="0" smtClean="0"/>
              <a:t>NTC(negative temperature coefficient) and PTC(positive temperature coefficient</a:t>
            </a:r>
            <a:r>
              <a:rPr lang="en-US" dirty="0"/>
              <a:t>) thermistors </a:t>
            </a:r>
            <a:r>
              <a:rPr lang="en-US" dirty="0" smtClean="0"/>
              <a:t>both are available.  For temperature sensing applications, NTC thermistors are mostly preferred.  Think why?</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 y="1524000"/>
            <a:ext cx="8917858" cy="5029200"/>
          </a:xfrm>
          <a:prstGeom prst="rect">
            <a:avLst/>
          </a:prstGeom>
        </p:spPr>
      </p:pic>
    </p:spTree>
    <p:extLst>
      <p:ext uri="{BB962C8B-B14F-4D97-AF65-F5344CB8AC3E}">
        <p14:creationId xmlns:p14="http://schemas.microsoft.com/office/powerpoint/2010/main" val="377299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81000" y="457200"/>
                <a:ext cx="8458200" cy="4451027"/>
              </a:xfrm>
              <a:prstGeom prst="rect">
                <a:avLst/>
              </a:prstGeom>
              <a:noFill/>
            </p:spPr>
            <p:txBody>
              <a:bodyPr wrap="square" rtlCol="0">
                <a:spAutoFit/>
              </a:bodyPr>
              <a:lstStyle/>
              <a:p>
                <a:r>
                  <a:rPr lang="en-US" sz="2400" b="1" u="sng" dirty="0" smtClean="0"/>
                  <a:t>Thermistors for Temperature Measurement:</a:t>
                </a:r>
              </a:p>
              <a:p>
                <a:pPr fontAlgn="base"/>
                <a:r>
                  <a:rPr lang="en-US" dirty="0"/>
                  <a:t>NTC Thermistors provide an excellent solution in applications requiring accurate temperature measurement. Because of their high sensitivity, NTC Thermistors are ideal for detecting small changes in temperature. However, the characteristic curves for these thermistors are highly non-linear. The resistance is generally an exponential function of the temperature, as shown in Equation (1</a:t>
                </a:r>
                <a:r>
                  <a:rPr lang="en-US" dirty="0" smtClean="0"/>
                  <a:t>)</a:t>
                </a:r>
              </a:p>
              <a:p>
                <a:pPr fontAlgn="base"/>
                <a:r>
                  <a:rPr lang="en-US" dirty="0"/>
                  <a:t>	</a:t>
                </a:r>
                <a:r>
                  <a:rPr lang="en-US" dirty="0" smtClean="0"/>
                  <a:t>	</a:t>
                </a:r>
                <a14:m>
                  <m:oMath xmlns:m="http://schemas.openxmlformats.org/officeDocument/2006/math">
                    <m:r>
                      <a:rPr lang="en-US" sz="2800" b="0" i="1" smtClean="0">
                        <a:latin typeface="Cambria Math"/>
                      </a:rPr>
                      <m:t>𝑙𝑛</m:t>
                    </m:r>
                    <m:f>
                      <m:fPr>
                        <m:ctrlPr>
                          <a:rPr lang="en-US" sz="2800" b="0" i="1" smtClean="0">
                            <a:latin typeface="Cambria Math"/>
                          </a:rPr>
                        </m:ctrlPr>
                      </m:fPr>
                      <m:num>
                        <m:r>
                          <a:rPr lang="en-US" sz="2800" b="0" i="1" smtClean="0">
                            <a:latin typeface="Cambria Math"/>
                          </a:rPr>
                          <m:t>𝑅</m:t>
                        </m:r>
                      </m:num>
                      <m:den>
                        <m:sSub>
                          <m:sSubPr>
                            <m:ctrlPr>
                              <a:rPr lang="en-US" sz="2800" b="0" i="1" smtClean="0">
                                <a:latin typeface="Cambria Math"/>
                              </a:rPr>
                            </m:ctrlPr>
                          </m:sSubPr>
                          <m:e>
                            <m:r>
                              <a:rPr lang="en-US" sz="2800" b="0" i="1" smtClean="0">
                                <a:latin typeface="Cambria Math"/>
                              </a:rPr>
                              <m:t>𝑅</m:t>
                            </m:r>
                          </m:e>
                          <m:sub>
                            <m:r>
                              <a:rPr lang="en-US" sz="2800" b="0" i="1" smtClean="0">
                                <a:latin typeface="Cambria Math"/>
                              </a:rPr>
                              <m:t>0</m:t>
                            </m:r>
                          </m:sub>
                        </m:sSub>
                      </m:den>
                    </m:f>
                  </m:oMath>
                </a14:m>
                <a:r>
                  <a:rPr lang="en-US" sz="2800" dirty="0" smtClean="0"/>
                  <a:t> = </a:t>
                </a:r>
                <a14:m>
                  <m:oMath xmlns:m="http://schemas.openxmlformats.org/officeDocument/2006/math">
                    <m:r>
                      <a:rPr lang="en-US" sz="2800" i="1" smtClean="0">
                        <a:latin typeface="Cambria Math"/>
                        <a:ea typeface="Cambria Math"/>
                      </a:rPr>
                      <m:t>𝛽</m:t>
                    </m:r>
                    <m:r>
                      <a:rPr lang="en-US" sz="2800" b="0" i="1" smtClean="0">
                        <a:latin typeface="Cambria Math"/>
                        <a:ea typeface="Cambria Math"/>
                      </a:rPr>
                      <m:t>(</m:t>
                    </m:r>
                    <m:f>
                      <m:fPr>
                        <m:ctrlPr>
                          <a:rPr lang="en-US" sz="2800" b="0" i="1" smtClean="0">
                            <a:latin typeface="Cambria Math"/>
                            <a:ea typeface="Cambria Math"/>
                          </a:rPr>
                        </m:ctrlPr>
                      </m:fPr>
                      <m:num>
                        <m:r>
                          <a:rPr lang="en-US" sz="2800" b="0" i="1" smtClean="0">
                            <a:latin typeface="Cambria Math"/>
                            <a:ea typeface="Cambria Math"/>
                          </a:rPr>
                          <m:t>1</m:t>
                        </m:r>
                      </m:num>
                      <m:den>
                        <m:r>
                          <a:rPr lang="en-US" sz="2800" b="0" i="1" smtClean="0">
                            <a:latin typeface="Cambria Math"/>
                            <a:ea typeface="Cambria Math"/>
                          </a:rPr>
                          <m:t>𝑇</m:t>
                        </m:r>
                      </m:den>
                    </m:f>
                    <m:r>
                      <a:rPr lang="en-US" sz="2800" b="0" i="1" smtClean="0">
                        <a:latin typeface="Cambria Math"/>
                        <a:ea typeface="Cambria Math"/>
                      </a:rPr>
                      <m:t>−</m:t>
                    </m:r>
                    <m:f>
                      <m:fPr>
                        <m:ctrlPr>
                          <a:rPr lang="en-US" sz="2800" b="0" i="1" smtClean="0">
                            <a:latin typeface="Cambria Math"/>
                            <a:ea typeface="Cambria Math"/>
                          </a:rPr>
                        </m:ctrlPr>
                      </m:fPr>
                      <m:num>
                        <m:r>
                          <a:rPr lang="en-US" sz="2800" b="0" i="1" smtClean="0">
                            <a:latin typeface="Cambria Math"/>
                            <a:ea typeface="Cambria Math"/>
                          </a:rPr>
                          <m:t>1</m:t>
                        </m:r>
                      </m:num>
                      <m:den>
                        <m:sSub>
                          <m:sSubPr>
                            <m:ctrlPr>
                              <a:rPr lang="en-US" sz="2800" b="0" i="1" smtClean="0">
                                <a:latin typeface="Cambria Math"/>
                                <a:ea typeface="Cambria Math"/>
                              </a:rPr>
                            </m:ctrlPr>
                          </m:sSubPr>
                          <m:e>
                            <m:r>
                              <a:rPr lang="en-US" sz="2800" b="0" i="1" smtClean="0">
                                <a:latin typeface="Cambria Math"/>
                                <a:ea typeface="Cambria Math"/>
                              </a:rPr>
                              <m:t>𝑇</m:t>
                            </m:r>
                          </m:e>
                          <m:sub>
                            <m:r>
                              <a:rPr lang="en-US" sz="2800" b="0" i="1" smtClean="0">
                                <a:latin typeface="Cambria Math"/>
                                <a:ea typeface="Cambria Math"/>
                              </a:rPr>
                              <m:t>0</m:t>
                            </m:r>
                          </m:sub>
                        </m:sSub>
                      </m:den>
                    </m:f>
                    <m:r>
                      <a:rPr lang="en-US" sz="2800" b="0" i="1" smtClean="0">
                        <a:latin typeface="Cambria Math"/>
                        <a:ea typeface="Cambria Math"/>
                      </a:rPr>
                      <m:t>)</m:t>
                    </m:r>
                  </m:oMath>
                </a14:m>
                <a:r>
                  <a:rPr lang="en-US" sz="2800" dirty="0" smtClean="0"/>
                  <a:t>			</a:t>
                </a:r>
                <a:r>
                  <a:rPr lang="en-US" dirty="0" smtClean="0"/>
                  <a:t>(1)</a:t>
                </a:r>
              </a:p>
              <a:p>
                <a:pPr fontAlgn="base"/>
                <a:r>
                  <a:rPr lang="en-US" dirty="0"/>
                  <a:t>where R</a:t>
                </a:r>
                <a:r>
                  <a:rPr lang="en-US" baseline="-25000" dirty="0"/>
                  <a:t>0</a:t>
                </a:r>
                <a:r>
                  <a:rPr lang="en-US" dirty="0"/>
                  <a:t> is the resistance at a reference temperature, </a:t>
                </a:r>
                <a:r>
                  <a:rPr lang="en-US" dirty="0" smtClean="0"/>
                  <a:t>T</a:t>
                </a:r>
                <a:r>
                  <a:rPr lang="en-US" baseline="-25000" dirty="0" smtClean="0"/>
                  <a:t>0</a:t>
                </a:r>
                <a:r>
                  <a:rPr lang="en-US" dirty="0" smtClean="0"/>
                  <a:t>, </a:t>
                </a:r>
                <a:r>
                  <a:rPr lang="en-US" dirty="0"/>
                  <a:t>while </a:t>
                </a:r>
                <a14:m>
                  <m:oMath xmlns:m="http://schemas.openxmlformats.org/officeDocument/2006/math">
                    <m:r>
                      <a:rPr lang="en-US" i="1" smtClean="0">
                        <a:latin typeface="Cambria Math"/>
                        <a:ea typeface="Cambria Math"/>
                      </a:rPr>
                      <m:t>𝛽</m:t>
                    </m:r>
                  </m:oMath>
                </a14:m>
                <a:r>
                  <a:rPr lang="en-US" dirty="0" smtClean="0"/>
                  <a:t> </a:t>
                </a:r>
                <a:r>
                  <a:rPr lang="en-US" dirty="0"/>
                  <a:t>is a constant, characteristic of the material, T</a:t>
                </a:r>
                <a:r>
                  <a:rPr lang="en-US" baseline="-25000" dirty="0"/>
                  <a:t>0</a:t>
                </a:r>
                <a:r>
                  <a:rPr lang="en-US" dirty="0"/>
                  <a:t>, the reference temperature, is generally taken as 298 °K (25 °C).</a:t>
                </a:r>
              </a:p>
              <a:p>
                <a:pPr fontAlgn="base"/>
                <a:r>
                  <a:rPr lang="en-US" dirty="0"/>
                  <a:t> </a:t>
                </a:r>
              </a:p>
              <a:p>
                <a:pPr fontAlgn="base"/>
                <a:r>
                  <a:rPr lang="en-US" dirty="0"/>
                  <a:t> </a:t>
                </a:r>
              </a:p>
              <a:p>
                <a:pPr marL="342900" indent="-342900">
                  <a:buFont typeface="Wingdings" pitchFamily="2" charset="2"/>
                  <a:buChar char="Ø"/>
                </a:pPr>
                <a:endParaRPr lang="en-US" dirty="0"/>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81000" y="457200"/>
                <a:ext cx="8458200" cy="4451027"/>
              </a:xfrm>
              <a:prstGeom prst="rect">
                <a:avLst/>
              </a:prstGeom>
              <a:blipFill rotWithShape="1">
                <a:blip r:embed="rId2"/>
                <a:stretch>
                  <a:fillRect l="-1154" t="-1096" r="-144"/>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039" y="3778574"/>
            <a:ext cx="3782961" cy="3079426"/>
          </a:xfrm>
          <a:prstGeom prst="rect">
            <a:avLst/>
          </a:prstGeom>
        </p:spPr>
      </p:pic>
      <p:sp>
        <p:nvSpPr>
          <p:cNvPr id="4" name="TextBox 3"/>
          <p:cNvSpPr txBox="1"/>
          <p:nvPr/>
        </p:nvSpPr>
        <p:spPr>
          <a:xfrm>
            <a:off x="4610100" y="3778574"/>
            <a:ext cx="4229100" cy="2677656"/>
          </a:xfrm>
          <a:prstGeom prst="rect">
            <a:avLst/>
          </a:prstGeom>
          <a:noFill/>
        </p:spPr>
        <p:txBody>
          <a:bodyPr wrap="square" rtlCol="0">
            <a:spAutoFit/>
          </a:bodyPr>
          <a:lstStyle/>
          <a:p>
            <a:r>
              <a:rPr lang="en-US" sz="2400" b="1" dirty="0" smtClean="0"/>
              <a:t>Consider a Wheatstone's bridge as shown. In which one resistor namely R</a:t>
            </a:r>
            <a:r>
              <a:rPr lang="en-US" sz="2400" b="1" baseline="-25000" dirty="0" smtClean="0"/>
              <a:t>X</a:t>
            </a:r>
            <a:r>
              <a:rPr lang="en-US" sz="2400" b="1" dirty="0" smtClean="0"/>
              <a:t> is replaced by a thermistor RTD which is connected to the system whose low temperature has to be measured. </a:t>
            </a:r>
            <a:endParaRPr lang="en-US" sz="2400" b="1" dirty="0"/>
          </a:p>
        </p:txBody>
      </p:sp>
      <p:sp>
        <p:nvSpPr>
          <p:cNvPr id="5" name="Rectangle 4"/>
          <p:cNvSpPr/>
          <p:nvPr/>
        </p:nvSpPr>
        <p:spPr>
          <a:xfrm rot="19375043">
            <a:off x="3023549" y="5316121"/>
            <a:ext cx="533400" cy="260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3290249" y="5117402"/>
            <a:ext cx="0" cy="593243"/>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534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609600" y="533400"/>
                <a:ext cx="7924800" cy="6478184"/>
              </a:xfrm>
              <a:prstGeom prst="rect">
                <a:avLst/>
              </a:prstGeom>
              <a:noFill/>
            </p:spPr>
            <p:txBody>
              <a:bodyPr wrap="square" rtlCol="0">
                <a:spAutoFit/>
              </a:bodyPr>
              <a:lstStyle/>
              <a:p>
                <a:r>
                  <a:rPr lang="en-US" dirty="0" smtClean="0"/>
                  <a:t>The balancing condition is given by:</a:t>
                </a:r>
              </a:p>
              <a:p>
                <a14:m>
                  <m:oMath xmlns:m="http://schemas.openxmlformats.org/officeDocument/2006/math">
                    <m:f>
                      <m:fPr>
                        <m:ctrlPr>
                          <a:rPr lang="en-US" sz="2800" i="1" smtClean="0">
                            <a:latin typeface="Cambria Math"/>
                          </a:rPr>
                        </m:ctrlPr>
                      </m:fPr>
                      <m:num>
                        <m:sSub>
                          <m:sSubPr>
                            <m:ctrlPr>
                              <a:rPr lang="en-US" sz="2800" i="1" smtClean="0">
                                <a:latin typeface="Cambria Math"/>
                              </a:rPr>
                            </m:ctrlPr>
                          </m:sSubPr>
                          <m:e>
                            <m:r>
                              <a:rPr lang="en-US" sz="2800" b="0" i="1" smtClean="0">
                                <a:latin typeface="Cambria Math"/>
                              </a:rPr>
                              <m:t>𝑅</m:t>
                            </m:r>
                          </m:e>
                          <m:sub>
                            <m:r>
                              <a:rPr lang="en-US" sz="2800" b="0" i="1" smtClean="0">
                                <a:latin typeface="Cambria Math"/>
                              </a:rPr>
                              <m:t>1</m:t>
                            </m:r>
                          </m:sub>
                        </m:sSub>
                      </m:num>
                      <m:den>
                        <m:sSub>
                          <m:sSubPr>
                            <m:ctrlPr>
                              <a:rPr lang="en-US" sz="2800" i="1" smtClean="0">
                                <a:latin typeface="Cambria Math"/>
                              </a:rPr>
                            </m:ctrlPr>
                          </m:sSubPr>
                          <m:e>
                            <m:r>
                              <a:rPr lang="en-US" sz="2800" b="0" i="1" smtClean="0">
                                <a:latin typeface="Cambria Math"/>
                              </a:rPr>
                              <m:t>𝑅</m:t>
                            </m:r>
                          </m:e>
                          <m:sub>
                            <m:r>
                              <a:rPr lang="en-US" sz="2800" b="0" i="1" smtClean="0">
                                <a:latin typeface="Cambria Math"/>
                              </a:rPr>
                              <m:t>3</m:t>
                            </m:r>
                          </m:sub>
                        </m:sSub>
                      </m:den>
                    </m:f>
                    <m:r>
                      <a:rPr lang="en-US" sz="2800" b="0" i="1" smtClean="0">
                        <a:latin typeface="Cambria Math"/>
                      </a:rPr>
                      <m:t>=</m:t>
                    </m:r>
                    <m:f>
                      <m:fPr>
                        <m:ctrlPr>
                          <a:rPr lang="en-US" sz="2800" b="0" i="1" smtClean="0">
                            <a:latin typeface="Cambria Math"/>
                          </a:rPr>
                        </m:ctrlPr>
                      </m:fPr>
                      <m:num>
                        <m:sSub>
                          <m:sSubPr>
                            <m:ctrlPr>
                              <a:rPr lang="en-US" sz="2800" b="0" i="1" smtClean="0">
                                <a:latin typeface="Cambria Math"/>
                              </a:rPr>
                            </m:ctrlPr>
                          </m:sSubPr>
                          <m:e>
                            <m:r>
                              <a:rPr lang="en-US" sz="2800" b="0" i="1" smtClean="0">
                                <a:latin typeface="Cambria Math"/>
                              </a:rPr>
                              <m:t>𝑅</m:t>
                            </m:r>
                          </m:e>
                          <m:sub>
                            <m:r>
                              <a:rPr lang="en-US" sz="2800" b="0" i="1" smtClean="0">
                                <a:latin typeface="Cambria Math"/>
                              </a:rPr>
                              <m:t>2</m:t>
                            </m:r>
                          </m:sub>
                        </m:sSub>
                      </m:num>
                      <m:den>
                        <m:sSub>
                          <m:sSubPr>
                            <m:ctrlPr>
                              <a:rPr lang="en-US" sz="2800" b="0" i="1" smtClean="0">
                                <a:latin typeface="Cambria Math"/>
                              </a:rPr>
                            </m:ctrlPr>
                          </m:sSubPr>
                          <m:e>
                            <m:r>
                              <a:rPr lang="en-US" sz="2800" b="0" i="1" smtClean="0">
                                <a:latin typeface="Cambria Math"/>
                              </a:rPr>
                              <m:t>𝑅</m:t>
                            </m:r>
                          </m:e>
                          <m:sub>
                            <m:r>
                              <a:rPr lang="en-US" sz="2800" b="0" i="1" smtClean="0">
                                <a:latin typeface="Cambria Math"/>
                              </a:rPr>
                              <m:t>𝑋</m:t>
                            </m:r>
                          </m:sub>
                        </m:sSub>
                      </m:den>
                    </m:f>
                  </m:oMath>
                </a14:m>
                <a:r>
                  <a:rPr lang="en-US" sz="2800" dirty="0" smtClean="0"/>
                  <a:t>	</a:t>
                </a:r>
                <a:r>
                  <a:rPr lang="en-US" dirty="0" smtClean="0"/>
                  <a:t>					(2)</a:t>
                </a:r>
              </a:p>
              <a:p>
                <a:r>
                  <a:rPr lang="en-US" dirty="0" smtClean="0"/>
                  <a:t>Here  </a:t>
                </a:r>
                <a14:m>
                  <m:oMath xmlns:m="http://schemas.openxmlformats.org/officeDocument/2006/math">
                    <m:f>
                      <m:fPr>
                        <m:ctrlPr>
                          <a:rPr lang="en-US" i="1">
                            <a:latin typeface="Cambria Math"/>
                          </a:rPr>
                        </m:ctrlPr>
                      </m:fPr>
                      <m:num>
                        <m:sSub>
                          <m:sSubPr>
                            <m:ctrlPr>
                              <a:rPr lang="en-US" i="1">
                                <a:latin typeface="Cambria Math"/>
                              </a:rPr>
                            </m:ctrlPr>
                          </m:sSubPr>
                          <m:e>
                            <m:r>
                              <a:rPr lang="en-US" i="1">
                                <a:latin typeface="Cambria Math"/>
                              </a:rPr>
                              <m:t>𝑅</m:t>
                            </m:r>
                          </m:e>
                          <m:sub>
                            <m:r>
                              <a:rPr lang="en-US" i="1">
                                <a:latin typeface="Cambria Math"/>
                              </a:rPr>
                              <m:t>1</m:t>
                            </m:r>
                          </m:sub>
                        </m:sSub>
                      </m:num>
                      <m:den>
                        <m:sSub>
                          <m:sSubPr>
                            <m:ctrlPr>
                              <a:rPr lang="en-US" i="1">
                                <a:latin typeface="Cambria Math"/>
                              </a:rPr>
                            </m:ctrlPr>
                          </m:sSubPr>
                          <m:e>
                            <m:r>
                              <a:rPr lang="en-US" i="1">
                                <a:latin typeface="Cambria Math"/>
                              </a:rPr>
                              <m:t>𝑅</m:t>
                            </m:r>
                          </m:e>
                          <m:sub>
                            <m:r>
                              <a:rPr lang="en-US" i="1">
                                <a:latin typeface="Cambria Math"/>
                              </a:rPr>
                              <m:t>3</m:t>
                            </m:r>
                          </m:sub>
                        </m:sSub>
                      </m:den>
                    </m:f>
                  </m:oMath>
                </a14:m>
                <a:r>
                  <a:rPr lang="en-US" dirty="0" smtClean="0"/>
                  <a:t> is known and R</a:t>
                </a:r>
                <a:r>
                  <a:rPr lang="en-US" baseline="-25000" dirty="0" smtClean="0"/>
                  <a:t>X</a:t>
                </a:r>
                <a:r>
                  <a:rPr lang="en-US" dirty="0" smtClean="0"/>
                  <a:t> is calculated in terms of R</a:t>
                </a:r>
                <a:r>
                  <a:rPr lang="en-US" baseline="-25000" dirty="0" smtClean="0"/>
                  <a:t>2</a:t>
                </a:r>
                <a:r>
                  <a:rPr lang="en-US" dirty="0" smtClean="0"/>
                  <a:t> as </a:t>
                </a:r>
              </a:p>
              <a:p>
                <a:r>
                  <a:rPr lang="en-US" sz="2400" dirty="0" smtClean="0"/>
                  <a:t>R</a:t>
                </a:r>
                <a:r>
                  <a:rPr lang="en-US" sz="2400" baseline="-25000" dirty="0" smtClean="0"/>
                  <a:t>X</a:t>
                </a:r>
                <a:r>
                  <a:rPr lang="en-US" sz="2400" dirty="0" smtClean="0"/>
                  <a:t> =</a:t>
                </a:r>
                <a14:m>
                  <m:oMath xmlns:m="http://schemas.openxmlformats.org/officeDocument/2006/math">
                    <m:f>
                      <m:fPr>
                        <m:ctrlPr>
                          <a:rPr lang="en-US" sz="2400" i="1" smtClean="0">
                            <a:latin typeface="Cambria Math"/>
                          </a:rPr>
                        </m:ctrlPr>
                      </m:fPr>
                      <m:num>
                        <m:sSub>
                          <m:sSubPr>
                            <m:ctrlPr>
                              <a:rPr lang="en-US" sz="2400" i="1" smtClean="0">
                                <a:latin typeface="Cambria Math"/>
                              </a:rPr>
                            </m:ctrlPr>
                          </m:sSubPr>
                          <m:e>
                            <m:r>
                              <a:rPr lang="en-US" sz="2400" b="0" i="1" smtClean="0">
                                <a:latin typeface="Cambria Math"/>
                              </a:rPr>
                              <m:t>𝑅</m:t>
                            </m:r>
                          </m:e>
                          <m:sub>
                            <m:r>
                              <a:rPr lang="en-US" sz="2400" b="0" i="1" smtClean="0">
                                <a:latin typeface="Cambria Math"/>
                              </a:rPr>
                              <m:t>2</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𝑅</m:t>
                            </m:r>
                          </m:e>
                          <m:sub>
                            <m:r>
                              <a:rPr lang="en-US" sz="2400" b="0" i="1" smtClean="0">
                                <a:latin typeface="Cambria Math"/>
                              </a:rPr>
                              <m:t>3</m:t>
                            </m:r>
                          </m:sub>
                        </m:sSub>
                        <m:r>
                          <a:rPr lang="en-US" sz="2400" b="0" i="1" smtClean="0">
                            <a:latin typeface="Cambria Math"/>
                          </a:rPr>
                          <m:t>)</m:t>
                        </m:r>
                      </m:num>
                      <m:den>
                        <m:sSub>
                          <m:sSubPr>
                            <m:ctrlPr>
                              <a:rPr lang="en-US" sz="2400" i="1" smtClean="0">
                                <a:latin typeface="Cambria Math"/>
                              </a:rPr>
                            </m:ctrlPr>
                          </m:sSubPr>
                          <m:e>
                            <m:r>
                              <a:rPr lang="en-US" sz="2400" b="0" i="1" smtClean="0">
                                <a:latin typeface="Cambria Math"/>
                              </a:rPr>
                              <m:t>𝑅</m:t>
                            </m:r>
                          </m:e>
                          <m:sub>
                            <m:r>
                              <a:rPr lang="en-US" sz="2400" b="0" i="1" smtClean="0">
                                <a:latin typeface="Cambria Math"/>
                              </a:rPr>
                              <m:t>1</m:t>
                            </m:r>
                          </m:sub>
                        </m:sSub>
                      </m:den>
                    </m:f>
                  </m:oMath>
                </a14:m>
                <a:r>
                  <a:rPr lang="en-US" sz="2400" dirty="0" smtClean="0"/>
                  <a:t>						</a:t>
                </a:r>
                <a:r>
                  <a:rPr lang="en-US" dirty="0" smtClean="0"/>
                  <a:t>(3)</a:t>
                </a:r>
              </a:p>
              <a:p>
                <a:pPr marL="285750" indent="-285750">
                  <a:buFont typeface="Wingdings" pitchFamily="2" charset="2"/>
                  <a:buChar char="ü"/>
                </a:pPr>
                <a:r>
                  <a:rPr lang="en-US" dirty="0"/>
                  <a:t>Then </a:t>
                </a:r>
                <a:r>
                  <a:rPr lang="en-US" dirty="0" smtClean="0"/>
                  <a:t>R</a:t>
                </a:r>
                <a:r>
                  <a:rPr lang="en-US" baseline="-25000" dirty="0" smtClean="0"/>
                  <a:t>X</a:t>
                </a:r>
                <a:r>
                  <a:rPr lang="en-US" dirty="0" smtClean="0"/>
                  <a:t> </a:t>
                </a:r>
                <a:r>
                  <a:rPr lang="en-US" dirty="0"/>
                  <a:t>(resistance) is measured by changes introduced in variable resistance </a:t>
                </a:r>
                <a:r>
                  <a:rPr lang="en-US" dirty="0" smtClean="0"/>
                  <a:t>R</a:t>
                </a:r>
                <a:r>
                  <a:rPr lang="en-US" baseline="-25000" dirty="0" smtClean="0"/>
                  <a:t>2</a:t>
                </a:r>
                <a:r>
                  <a:rPr lang="en-US" dirty="0" smtClean="0"/>
                  <a:t> </a:t>
                </a:r>
                <a:r>
                  <a:rPr lang="en-US" dirty="0"/>
                  <a:t>to bring back the bridge to balancing condition. </a:t>
                </a:r>
              </a:p>
              <a:p>
                <a:pPr marL="285750" indent="-285750">
                  <a:buFont typeface="Wingdings" pitchFamily="2" charset="2"/>
                  <a:buChar char="ü"/>
                </a:pPr>
                <a:r>
                  <a:rPr lang="en-US" dirty="0"/>
                  <a:t>After knowing the resistance </a:t>
                </a:r>
                <a:r>
                  <a:rPr lang="en-US" dirty="0" smtClean="0"/>
                  <a:t>R</a:t>
                </a:r>
                <a:r>
                  <a:rPr lang="en-US" baseline="-25000" dirty="0" smtClean="0"/>
                  <a:t>X</a:t>
                </a:r>
                <a:r>
                  <a:rPr lang="en-US" dirty="0" smtClean="0"/>
                  <a:t> </a:t>
                </a:r>
                <a:r>
                  <a:rPr lang="en-US" dirty="0"/>
                  <a:t>, temperature T can be determined by using suitable relation as given by EQ(1)  in slide </a:t>
                </a:r>
                <a:r>
                  <a:rPr lang="en-US" dirty="0" smtClean="0"/>
                  <a:t>no.15.</a:t>
                </a:r>
              </a:p>
              <a:p>
                <a:pPr marL="342900" indent="-342900">
                  <a:buFont typeface="Wingdings" pitchFamily="2" charset="2"/>
                  <a:buChar char="Ø"/>
                </a:pPr>
                <a:r>
                  <a:rPr lang="en-US" dirty="0" smtClean="0"/>
                  <a:t>Due to high resistance at low temperature, easy to measure, resistance thermometry using semiconductors(thermistors) is the most widely used thermometry technique in the temperature range of 10mK to 10K.</a:t>
                </a:r>
              </a:p>
              <a:p>
                <a:pPr marL="342900" indent="-342900">
                  <a:buFont typeface="Wingdings" pitchFamily="2" charset="2"/>
                  <a:buChar char="Ø"/>
                </a:pPr>
                <a:r>
                  <a:rPr lang="en-US" dirty="0" smtClean="0"/>
                  <a:t>Most widely used semiconductor at this range is: </a:t>
                </a:r>
              </a:p>
              <a:p>
                <a:pPr marL="1257300" lvl="2" indent="-342900">
                  <a:buFont typeface="+mj-lt"/>
                  <a:buAutoNum type="arabicPeriod"/>
                </a:pPr>
                <a:r>
                  <a:rPr lang="en-US" dirty="0" smtClean="0"/>
                  <a:t>Arsenic doped germanium with resistance values: 9</a:t>
                </a:r>
                <a:r>
                  <a:rPr lang="el-GR" dirty="0" smtClean="0"/>
                  <a:t>Ω</a:t>
                </a:r>
                <a:r>
                  <a:rPr lang="en-US" dirty="0" smtClean="0"/>
                  <a:t> at 20K, 155</a:t>
                </a:r>
                <a:r>
                  <a:rPr lang="el-GR" dirty="0"/>
                  <a:t> Ω</a:t>
                </a:r>
                <a:r>
                  <a:rPr lang="en-US" dirty="0"/>
                  <a:t> </a:t>
                </a:r>
                <a:r>
                  <a:rPr lang="en-US" dirty="0" smtClean="0"/>
                  <a:t> at 4K and 1600 </a:t>
                </a:r>
                <a:r>
                  <a:rPr lang="el-GR" dirty="0"/>
                  <a:t>Ω</a:t>
                </a:r>
                <a:r>
                  <a:rPr lang="en-US" dirty="0"/>
                  <a:t> </a:t>
                </a:r>
                <a:r>
                  <a:rPr lang="en-US" dirty="0" smtClean="0"/>
                  <a:t> at 2K.</a:t>
                </a:r>
              </a:p>
              <a:p>
                <a:pPr marL="1257300" lvl="2" indent="-342900">
                  <a:buFont typeface="+mj-lt"/>
                  <a:buAutoNum type="arabicPeriod"/>
                </a:pPr>
                <a:r>
                  <a:rPr lang="en-US" dirty="0"/>
                  <a:t>carbon resistance thermometers (CRTs) have been widely used for low temperature applications from about 100 K to below 1 K. Although they are less reproducible than the resistance </a:t>
                </a:r>
                <a:r>
                  <a:rPr lang="en-US" dirty="0" smtClean="0"/>
                  <a:t>thermometers, </a:t>
                </a:r>
                <a:r>
                  <a:rPr lang="en-US" dirty="0"/>
                  <a:t>they are exceedingly inexpensive and their small size is advantageous.</a:t>
                </a:r>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609600" y="533400"/>
                <a:ext cx="7924800" cy="6478184"/>
              </a:xfrm>
              <a:prstGeom prst="rect">
                <a:avLst/>
              </a:prstGeom>
              <a:blipFill rotWithShape="1">
                <a:blip r:embed="rId2"/>
                <a:stretch>
                  <a:fillRect l="-1154" t="-471"/>
                </a:stretch>
              </a:blipFill>
            </p:spPr>
            <p:txBody>
              <a:bodyPr/>
              <a:lstStyle/>
              <a:p>
                <a:r>
                  <a:rPr lang="en-US">
                    <a:noFill/>
                  </a:rPr>
                  <a:t> </a:t>
                </a:r>
              </a:p>
            </p:txBody>
          </p:sp>
        </mc:Fallback>
      </mc:AlternateContent>
    </p:spTree>
    <p:extLst>
      <p:ext uri="{BB962C8B-B14F-4D97-AF65-F5344CB8AC3E}">
        <p14:creationId xmlns:p14="http://schemas.microsoft.com/office/powerpoint/2010/main" val="1352438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86800" cy="3785652"/>
          </a:xfrm>
          <a:prstGeom prst="rect">
            <a:avLst/>
          </a:prstGeom>
          <a:noFill/>
        </p:spPr>
        <p:txBody>
          <a:bodyPr wrap="square" rtlCol="0">
            <a:spAutoFit/>
          </a:bodyPr>
          <a:lstStyle/>
          <a:p>
            <a:r>
              <a:rPr lang="en-US" sz="2400" b="1" u="sng" dirty="0" smtClean="0">
                <a:effectLst>
                  <a:outerShdw blurRad="38100" dist="38100" dir="2700000" algn="tl">
                    <a:srgbClr val="000000">
                      <a:alpha val="43137"/>
                    </a:srgbClr>
                  </a:outerShdw>
                </a:effectLst>
              </a:rPr>
              <a:t>Thermoelectric/ Thermocouple thermometers:</a:t>
            </a:r>
          </a:p>
          <a:p>
            <a:pPr marL="285750" indent="-285750">
              <a:buFont typeface="Wingdings" pitchFamily="2" charset="2"/>
              <a:buChar char="Ø"/>
            </a:pPr>
            <a:r>
              <a:rPr lang="en-US" dirty="0"/>
              <a:t>A thermocouple is an electrical device consisting of two dissimilar electrical </a:t>
            </a:r>
            <a:r>
              <a:rPr lang="en-US" dirty="0" smtClean="0"/>
              <a:t>conductors</a:t>
            </a:r>
            <a:r>
              <a:rPr lang="en-US" dirty="0"/>
              <a:t> </a:t>
            </a:r>
            <a:r>
              <a:rPr lang="en-US" dirty="0" smtClean="0"/>
              <a:t>forming </a:t>
            </a:r>
            <a:r>
              <a:rPr lang="en-US" dirty="0"/>
              <a:t>an electrical junction. A thermocouple produces a temperature-dependent voltage as a result of the thermoelectric effect, and this voltage can be interpreted to measure temperature. </a:t>
            </a:r>
            <a:endParaRPr lang="en-US" dirty="0" smtClean="0"/>
          </a:p>
          <a:p>
            <a:pPr marL="285750" indent="-285750">
              <a:buFont typeface="Wingdings" pitchFamily="2" charset="2"/>
              <a:buChar char="Ø"/>
            </a:pPr>
            <a:r>
              <a:rPr lang="en-US" dirty="0" smtClean="0"/>
              <a:t>Thermocouples </a:t>
            </a:r>
            <a:r>
              <a:rPr lang="en-US" dirty="0"/>
              <a:t>are a widely used type of temperature </a:t>
            </a:r>
            <a:r>
              <a:rPr lang="en-US" dirty="0" smtClean="0"/>
              <a:t>sensor.</a:t>
            </a:r>
          </a:p>
          <a:p>
            <a:pPr marL="285750" indent="-285750">
              <a:buFont typeface="Wingdings" pitchFamily="2" charset="2"/>
              <a:buChar char="Ø"/>
            </a:pPr>
            <a:r>
              <a:rPr lang="en-US" dirty="0"/>
              <a:t>Commercial thermocouples are inexpensive</a:t>
            </a:r>
            <a:r>
              <a:rPr lang="en-US" dirty="0" smtClean="0"/>
              <a:t>,</a:t>
            </a:r>
            <a:r>
              <a:rPr lang="en-US" baseline="30000" dirty="0" smtClean="0"/>
              <a:t>[</a:t>
            </a:r>
            <a:r>
              <a:rPr lang="en-US" dirty="0" smtClean="0"/>
              <a:t>interchangeable</a:t>
            </a:r>
            <a:r>
              <a:rPr lang="en-US" dirty="0"/>
              <a:t>, are supplied with standard connectors, and can measure a wide range of temperatures. </a:t>
            </a:r>
            <a:endParaRPr lang="en-US" dirty="0" smtClean="0"/>
          </a:p>
          <a:p>
            <a:pPr marL="285750" indent="-285750">
              <a:buFont typeface="Wingdings" pitchFamily="2" charset="2"/>
              <a:buChar char="Ø"/>
            </a:pPr>
            <a:r>
              <a:rPr lang="en-US" dirty="0" smtClean="0"/>
              <a:t>In </a:t>
            </a:r>
            <a:r>
              <a:rPr lang="en-US" dirty="0"/>
              <a:t>contrast to most other methods of temperature measurement, thermocouples are self powered and require no external form of excitation. </a:t>
            </a:r>
            <a:endParaRPr lang="en-US" dirty="0" smtClean="0"/>
          </a:p>
          <a:p>
            <a:pPr marL="285750" indent="-285750">
              <a:buFont typeface="Wingdings" pitchFamily="2" charset="2"/>
              <a:buChar char="Ø"/>
            </a:pPr>
            <a:r>
              <a:rPr lang="en-US" dirty="0" smtClean="0"/>
              <a:t>The </a:t>
            </a:r>
            <a:r>
              <a:rPr lang="en-US" dirty="0"/>
              <a:t>main limitation with thermocouples is precision; system errors of less than one degree Celsius (°C) can be difficult to achieve</a:t>
            </a:r>
            <a:r>
              <a:rPr lang="en-US" dirty="0" smtClean="0"/>
              <a:t>.</a:t>
            </a:r>
          </a:p>
          <a:p>
            <a:pPr marL="285750" indent="-285750">
              <a:buFont typeface="Wingdings" pitchFamily="2" charset="2"/>
              <a:buChar char="Ø"/>
            </a:pP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052" y="3810000"/>
            <a:ext cx="5181600" cy="2819400"/>
          </a:xfrm>
          <a:prstGeom prst="rect">
            <a:avLst/>
          </a:prstGeom>
        </p:spPr>
      </p:pic>
      <p:sp>
        <p:nvSpPr>
          <p:cNvPr id="4" name="TextBox 3"/>
          <p:cNvSpPr txBox="1"/>
          <p:nvPr/>
        </p:nvSpPr>
        <p:spPr>
          <a:xfrm>
            <a:off x="5791200" y="3962400"/>
            <a:ext cx="2971800" cy="923330"/>
          </a:xfrm>
          <a:prstGeom prst="rect">
            <a:avLst/>
          </a:prstGeom>
          <a:noFill/>
        </p:spPr>
        <p:txBody>
          <a:bodyPr wrap="square" rtlCol="0">
            <a:spAutoFit/>
          </a:bodyPr>
          <a:lstStyle/>
          <a:p>
            <a:r>
              <a:rPr lang="en-US" dirty="0" smtClean="0"/>
              <a:t> A digital K- type thermocouple showing Temperature reading.</a:t>
            </a:r>
            <a:endParaRPr lang="en-US" dirty="0"/>
          </a:p>
        </p:txBody>
      </p:sp>
    </p:spTree>
    <p:extLst>
      <p:ext uri="{BB962C8B-B14F-4D97-AF65-F5344CB8AC3E}">
        <p14:creationId xmlns:p14="http://schemas.microsoft.com/office/powerpoint/2010/main" val="2826240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20040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190500" y="3657600"/>
                <a:ext cx="8763000" cy="2554545"/>
              </a:xfrm>
              <a:prstGeom prst="rect">
                <a:avLst/>
              </a:prstGeom>
              <a:noFill/>
            </p:spPr>
            <p:txBody>
              <a:bodyPr wrap="square" rtlCol="0">
                <a:spAutoFit/>
              </a:bodyPr>
              <a:lstStyle/>
              <a:p>
                <a:pPr marL="285750" indent="-285750">
                  <a:buFont typeface="Wingdings" pitchFamily="2" charset="2"/>
                  <a:buChar char="Ø"/>
                </a:pPr>
                <a:r>
                  <a:rPr lang="en-US" sz="2000" dirty="0" smtClean="0"/>
                  <a:t>An emf is generated when the junctions of two dissimilar metals are kept at different temperatures as shown in above diagram. This </a:t>
                </a:r>
                <a:r>
                  <a:rPr lang="en-US" sz="2000" dirty="0"/>
                  <a:t>combination of </a:t>
                </a:r>
                <a:r>
                  <a:rPr lang="en-US" sz="2000" dirty="0" smtClean="0"/>
                  <a:t>two metals is called a thermocouple.</a:t>
                </a:r>
              </a:p>
              <a:p>
                <a:pPr marL="285750" indent="-285750">
                  <a:buFont typeface="Wingdings" pitchFamily="2" charset="2"/>
                  <a:buChar char="Ø"/>
                </a:pPr>
                <a:r>
                  <a:rPr lang="en-US" sz="2000" dirty="0" smtClean="0"/>
                  <a:t>The magnitude of emf depends on difference in temperature between two junctions. This is called </a:t>
                </a:r>
                <a:r>
                  <a:rPr lang="en-US" sz="2000" dirty="0"/>
                  <a:t>S</a:t>
                </a:r>
                <a:r>
                  <a:rPr lang="en-US" sz="2000" dirty="0" smtClean="0"/>
                  <a:t>eeback effect. For a combination of two metals A and B, The Seeback voltage dE</a:t>
                </a:r>
                <a:r>
                  <a:rPr lang="en-US" sz="2000" baseline="-25000" dirty="0" smtClean="0"/>
                  <a:t>s</a:t>
                </a:r>
                <a:r>
                  <a:rPr lang="en-US" sz="2000" dirty="0" smtClean="0"/>
                  <a:t> for a small temperature difference is,</a:t>
                </a:r>
              </a:p>
              <a:p>
                <a:r>
                  <a:rPr lang="en-US" sz="2000" dirty="0"/>
                  <a:t>	</a:t>
                </a:r>
                <a:r>
                  <a:rPr lang="en-US" sz="2000" dirty="0" smtClean="0"/>
                  <a:t>	</a:t>
                </a:r>
                <a14:m>
                  <m:oMath xmlns:m="http://schemas.openxmlformats.org/officeDocument/2006/math">
                    <m:r>
                      <m:rPr>
                        <m:nor/>
                      </m:rPr>
                      <a:rPr lang="en-US" sz="2000" dirty="0"/>
                      <m:t>dE</m:t>
                    </m:r>
                    <m:r>
                      <m:rPr>
                        <m:nor/>
                      </m:rPr>
                      <a:rPr lang="en-US" sz="2000" baseline="-25000" dirty="0"/>
                      <m:t>s</m:t>
                    </m:r>
                    <m:r>
                      <m:rPr>
                        <m:nor/>
                      </m:rPr>
                      <a:rPr lang="en-US" sz="2000" dirty="0"/>
                      <m:t> = </m:t>
                    </m:r>
                    <m:r>
                      <m:rPr>
                        <m:nor/>
                      </m:rPr>
                      <a:rPr lang="el-GR" sz="2000" dirty="0"/>
                      <m:t>σ</m:t>
                    </m:r>
                    <m:r>
                      <m:rPr>
                        <m:nor/>
                      </m:rPr>
                      <a:rPr lang="en-US" sz="2000" baseline="-25000" dirty="0"/>
                      <m:t>AB</m:t>
                    </m:r>
                    <m:r>
                      <m:rPr>
                        <m:nor/>
                      </m:rPr>
                      <a:rPr lang="en-US" sz="2000" dirty="0"/>
                      <m:t> </m:t>
                    </m:r>
                    <m:r>
                      <m:rPr>
                        <m:nor/>
                      </m:rPr>
                      <a:rPr lang="en-US" sz="2000" dirty="0"/>
                      <m:t>dT</m:t>
                    </m:r>
                  </m:oMath>
                </a14:m>
                <a:r>
                  <a:rPr lang="en-US" sz="2000" dirty="0" smtClean="0"/>
                  <a:t>			(1)</a:t>
                </a:r>
              </a:p>
              <a:p>
                <a:r>
                  <a:rPr lang="en-US" sz="2000" dirty="0"/>
                  <a:t>	</a:t>
                </a:r>
                <a:r>
                  <a:rPr lang="en-US" sz="2000" dirty="0" smtClean="0"/>
                  <a:t>where </a:t>
                </a:r>
                <a14:m>
                  <m:oMath xmlns:m="http://schemas.openxmlformats.org/officeDocument/2006/math">
                    <m:r>
                      <m:rPr>
                        <m:nor/>
                      </m:rPr>
                      <a:rPr lang="el-GR" sz="2000" dirty="0"/>
                      <m:t>σ</m:t>
                    </m:r>
                    <m:r>
                      <m:rPr>
                        <m:nor/>
                      </m:rPr>
                      <a:rPr lang="en-US" sz="2000" baseline="-25000" dirty="0"/>
                      <m:t>AB</m:t>
                    </m:r>
                    <m:r>
                      <m:rPr>
                        <m:nor/>
                      </m:rPr>
                      <a:rPr lang="en-US" sz="2000" dirty="0"/>
                      <m:t> </m:t>
                    </m:r>
                  </m:oMath>
                </a14:m>
                <a:r>
                  <a:rPr lang="en-US" sz="2000" dirty="0" smtClean="0"/>
                  <a:t> is Seeback coefficient for the thermocouple AB.	</a:t>
                </a:r>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190500" y="3657600"/>
                <a:ext cx="8763000" cy="2554545"/>
              </a:xfrm>
              <a:prstGeom prst="rect">
                <a:avLst/>
              </a:prstGeom>
              <a:blipFill rotWithShape="1">
                <a:blip r:embed="rId3"/>
                <a:stretch>
                  <a:fillRect l="-556" t="-1193" r="-1321" b="-3341"/>
                </a:stretch>
              </a:blipFill>
            </p:spPr>
            <p:txBody>
              <a:bodyPr/>
              <a:lstStyle/>
              <a:p>
                <a:r>
                  <a:rPr lang="en-US">
                    <a:noFill/>
                  </a:rPr>
                  <a:t> </a:t>
                </a:r>
              </a:p>
            </p:txBody>
          </p:sp>
        </mc:Fallback>
      </mc:AlternateContent>
    </p:spTree>
    <p:extLst>
      <p:ext uri="{BB962C8B-B14F-4D97-AF65-F5344CB8AC3E}">
        <p14:creationId xmlns:p14="http://schemas.microsoft.com/office/powerpoint/2010/main" val="541468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pPr>
              <a:buFont typeface="Wingdings" pitchFamily="2" charset="2"/>
              <a:buChar char="v"/>
            </a:pPr>
            <a:r>
              <a:rPr lang="en-US" dirty="0" smtClean="0"/>
              <a:t> Primary thermometers.</a:t>
            </a:r>
          </a:p>
          <a:p>
            <a:pPr lvl="2">
              <a:buFont typeface="Wingdings" pitchFamily="2" charset="2"/>
              <a:buChar char="Ø"/>
            </a:pPr>
            <a:r>
              <a:rPr lang="en-US" dirty="0" smtClean="0"/>
              <a:t>Gas thermometers.</a:t>
            </a:r>
          </a:p>
          <a:p>
            <a:pPr marL="571500" indent="-457200">
              <a:buFont typeface="Wingdings" pitchFamily="2" charset="2"/>
              <a:buChar char="v"/>
            </a:pPr>
            <a:r>
              <a:rPr lang="en-US" dirty="0" smtClean="0"/>
              <a:t>Secondary thermometers.</a:t>
            </a:r>
          </a:p>
          <a:p>
            <a:pPr lvl="2">
              <a:buFont typeface="Wingdings" pitchFamily="2" charset="2"/>
              <a:buChar char="Ø"/>
            </a:pPr>
            <a:r>
              <a:rPr lang="en-US" dirty="0" smtClean="0"/>
              <a:t>Vapour pressure thermometers.</a:t>
            </a:r>
          </a:p>
          <a:p>
            <a:pPr lvl="2">
              <a:buFont typeface="Wingdings" pitchFamily="2" charset="2"/>
              <a:buChar char="Ø"/>
            </a:pPr>
            <a:r>
              <a:rPr lang="en-US" dirty="0" smtClean="0"/>
              <a:t>Resistance thermometers: Metals, alloys and semiconductors.</a:t>
            </a:r>
          </a:p>
          <a:p>
            <a:pPr lvl="2">
              <a:buFont typeface="Wingdings" pitchFamily="2" charset="2"/>
              <a:buChar char="Ø"/>
            </a:pPr>
            <a:r>
              <a:rPr lang="en-US" dirty="0" smtClean="0"/>
              <a:t>Thermoelectric thermometers.</a:t>
            </a:r>
          </a:p>
          <a:p>
            <a:pPr lvl="2">
              <a:buFont typeface="Wingdings" pitchFamily="2" charset="2"/>
              <a:buChar char="Ø"/>
            </a:pPr>
            <a:r>
              <a:rPr lang="en-US" smtClean="0"/>
              <a:t>Magnetic thermometers.</a:t>
            </a:r>
          </a:p>
          <a:p>
            <a:pPr lvl="2">
              <a:buFont typeface="Wingdings" pitchFamily="2" charset="2"/>
              <a:buChar char="Ø"/>
            </a:pPr>
            <a:endParaRPr lang="en-US" dirty="0" smtClean="0"/>
          </a:p>
          <a:p>
            <a:pPr marL="114300" indent="0">
              <a:buNone/>
            </a:pPr>
            <a:endParaRPr lang="en-US" dirty="0" smtClean="0"/>
          </a:p>
          <a:p>
            <a:pPr marL="800100" lvl="2" indent="0">
              <a:buNone/>
            </a:pPr>
            <a:endParaRPr lang="en-US" dirty="0"/>
          </a:p>
        </p:txBody>
      </p:sp>
    </p:spTree>
    <p:extLst>
      <p:ext uri="{BB962C8B-B14F-4D97-AF65-F5344CB8AC3E}">
        <p14:creationId xmlns:p14="http://schemas.microsoft.com/office/powerpoint/2010/main" val="2977313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36298816"/>
              </p:ext>
            </p:extLst>
          </p:nvPr>
        </p:nvGraphicFramePr>
        <p:xfrm>
          <a:off x="1143000" y="304800"/>
          <a:ext cx="7010400" cy="5257802"/>
        </p:xfrm>
        <a:graphic>
          <a:graphicData uri="http://schemas.openxmlformats.org/drawingml/2006/table">
            <a:tbl>
              <a:tblPr firstRow="1" bandRow="1">
                <a:tableStyleId>{5940675A-B579-460E-94D1-54222C63F5DA}</a:tableStyleId>
              </a:tblPr>
              <a:tblGrid>
                <a:gridCol w="1752600"/>
                <a:gridCol w="1752600"/>
                <a:gridCol w="1752600"/>
                <a:gridCol w="1752600"/>
              </a:tblGrid>
              <a:tr h="1010036">
                <a:tc>
                  <a:txBody>
                    <a:bodyPr/>
                    <a:lstStyle/>
                    <a:p>
                      <a:pPr algn="ctr"/>
                      <a:r>
                        <a:rPr lang="en-US" dirty="0" smtClean="0"/>
                        <a:t>TYPE</a:t>
                      </a:r>
                      <a:endParaRPr lang="en-US" dirty="0"/>
                    </a:p>
                  </a:txBody>
                  <a:tcPr/>
                </a:tc>
                <a:tc>
                  <a:txBody>
                    <a:bodyPr/>
                    <a:lstStyle/>
                    <a:p>
                      <a:pPr algn="ctr"/>
                      <a:r>
                        <a:rPr lang="en-US" dirty="0" smtClean="0"/>
                        <a:t>MATERIAL</a:t>
                      </a:r>
                      <a:endParaRPr lang="en-US" dirty="0"/>
                    </a:p>
                  </a:txBody>
                  <a:tcPr/>
                </a:tc>
                <a:tc>
                  <a:txBody>
                    <a:bodyPr/>
                    <a:lstStyle/>
                    <a:p>
                      <a:pPr algn="ctr"/>
                      <a:r>
                        <a:rPr lang="en-US" dirty="0" smtClean="0"/>
                        <a:t>TEMPERATURE RANGE(</a:t>
                      </a:r>
                      <a:r>
                        <a:rPr lang="en-US" baseline="30000" dirty="0" smtClean="0"/>
                        <a:t>0</a:t>
                      </a:r>
                      <a:r>
                        <a:rPr lang="en-US" baseline="0" dirty="0" smtClean="0"/>
                        <a:t> C)</a:t>
                      </a:r>
                      <a:endParaRPr lang="en-US" dirty="0"/>
                    </a:p>
                  </a:txBody>
                  <a:tcPr/>
                </a:tc>
                <a:tc>
                  <a:txBody>
                    <a:bodyPr/>
                    <a:lstStyle/>
                    <a:p>
                      <a:pPr algn="ctr"/>
                      <a:r>
                        <a:rPr lang="en-US" dirty="0" smtClean="0"/>
                        <a:t>SENSITIVITY</a:t>
                      </a:r>
                    </a:p>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μ</a:t>
                      </a:r>
                      <a:r>
                        <a:rPr lang="en-US" dirty="0" smtClean="0"/>
                        <a:t>V/</a:t>
                      </a:r>
                      <a:r>
                        <a:rPr lang="en-US" baseline="30000" dirty="0" smtClean="0"/>
                        <a:t>0</a:t>
                      </a:r>
                      <a:r>
                        <a:rPr lang="en-US" baseline="0" dirty="0" smtClean="0"/>
                        <a:t>C</a:t>
                      </a:r>
                      <a:endParaRPr lang="en-US" dirty="0" smtClean="0"/>
                    </a:p>
                    <a:p>
                      <a:pPr algn="ctr"/>
                      <a:endParaRPr lang="en-US" dirty="0"/>
                    </a:p>
                  </a:txBody>
                  <a:tcPr/>
                </a:tc>
              </a:tr>
              <a:tr h="707026">
                <a:tc>
                  <a:txBody>
                    <a:bodyPr/>
                    <a:lstStyle/>
                    <a:p>
                      <a:pPr algn="ctr"/>
                      <a:r>
                        <a:rPr lang="en-US" dirty="0" smtClean="0"/>
                        <a:t>J</a:t>
                      </a:r>
                      <a:endParaRPr lang="en-US" dirty="0"/>
                    </a:p>
                  </a:txBody>
                  <a:tcPr/>
                </a:tc>
                <a:tc>
                  <a:txBody>
                    <a:bodyPr/>
                    <a:lstStyle/>
                    <a:p>
                      <a:pPr algn="ctr"/>
                      <a:r>
                        <a:rPr lang="en-US" dirty="0" smtClean="0"/>
                        <a:t>Iron-Constantan</a:t>
                      </a:r>
                      <a:endParaRPr lang="en-US" dirty="0"/>
                    </a:p>
                  </a:txBody>
                  <a:tcPr/>
                </a:tc>
                <a:tc>
                  <a:txBody>
                    <a:bodyPr/>
                    <a:lstStyle/>
                    <a:p>
                      <a:pPr algn="ctr"/>
                      <a:r>
                        <a:rPr lang="en-US" dirty="0" smtClean="0"/>
                        <a:t>-210 to +1200</a:t>
                      </a:r>
                      <a:endParaRPr lang="en-US" dirty="0"/>
                    </a:p>
                  </a:txBody>
                  <a:tcPr/>
                </a:tc>
                <a:tc>
                  <a:txBody>
                    <a:bodyPr/>
                    <a:lstStyle/>
                    <a:p>
                      <a:pPr algn="ctr"/>
                      <a:r>
                        <a:rPr lang="en-US" dirty="0" smtClean="0"/>
                        <a:t>50-60</a:t>
                      </a:r>
                      <a:endParaRPr lang="en-US" dirty="0"/>
                    </a:p>
                  </a:txBody>
                  <a:tcPr/>
                </a:tc>
              </a:tr>
              <a:tr h="707026">
                <a:tc>
                  <a:txBody>
                    <a:bodyPr/>
                    <a:lstStyle/>
                    <a:p>
                      <a:pPr algn="ctr"/>
                      <a:r>
                        <a:rPr lang="en-US" dirty="0" smtClean="0"/>
                        <a:t>E</a:t>
                      </a:r>
                      <a:endParaRPr lang="en-US" dirty="0"/>
                    </a:p>
                  </a:txBody>
                  <a:tcPr/>
                </a:tc>
                <a:tc>
                  <a:txBody>
                    <a:bodyPr/>
                    <a:lstStyle/>
                    <a:p>
                      <a:pPr algn="ctr"/>
                      <a:r>
                        <a:rPr lang="en-US" dirty="0" smtClean="0"/>
                        <a:t>Chromel-Constantan</a:t>
                      </a:r>
                      <a:endParaRPr lang="en-US" dirty="0"/>
                    </a:p>
                  </a:txBody>
                  <a:tcPr/>
                </a:tc>
                <a:tc>
                  <a:txBody>
                    <a:bodyPr/>
                    <a:lstStyle/>
                    <a:p>
                      <a:pPr algn="ctr"/>
                      <a:r>
                        <a:rPr lang="en-US" dirty="0" smtClean="0"/>
                        <a:t>-270 to +1000</a:t>
                      </a:r>
                      <a:endParaRPr lang="en-US" dirty="0"/>
                    </a:p>
                  </a:txBody>
                  <a:tcPr/>
                </a:tc>
                <a:tc>
                  <a:txBody>
                    <a:bodyPr/>
                    <a:lstStyle/>
                    <a:p>
                      <a:pPr algn="ctr"/>
                      <a:r>
                        <a:rPr lang="en-US" dirty="0" smtClean="0"/>
                        <a:t>40-80</a:t>
                      </a:r>
                      <a:endParaRPr lang="en-US" dirty="0"/>
                    </a:p>
                  </a:txBody>
                  <a:tcPr/>
                </a:tc>
              </a:tr>
              <a:tr h="707026">
                <a:tc>
                  <a:txBody>
                    <a:bodyPr/>
                    <a:lstStyle/>
                    <a:p>
                      <a:pPr algn="ctr"/>
                      <a:r>
                        <a:rPr lang="en-US" dirty="0" smtClean="0"/>
                        <a:t>K</a:t>
                      </a:r>
                      <a:endParaRPr lang="en-US" dirty="0"/>
                    </a:p>
                  </a:txBody>
                  <a:tcPr/>
                </a:tc>
                <a:tc>
                  <a:txBody>
                    <a:bodyPr/>
                    <a:lstStyle/>
                    <a:p>
                      <a:pPr algn="ctr"/>
                      <a:r>
                        <a:rPr lang="en-US" dirty="0" smtClean="0"/>
                        <a:t>Chromel-</a:t>
                      </a:r>
                      <a:r>
                        <a:rPr lang="en-US" dirty="0" err="1" smtClean="0"/>
                        <a:t>Alumel</a:t>
                      </a:r>
                      <a:endParaRPr lang="en-US" dirty="0"/>
                    </a:p>
                  </a:txBody>
                  <a:tcPr/>
                </a:tc>
                <a:tc>
                  <a:txBody>
                    <a:bodyPr/>
                    <a:lstStyle/>
                    <a:p>
                      <a:pPr algn="ctr"/>
                      <a:r>
                        <a:rPr lang="en-US" dirty="0" smtClean="0"/>
                        <a:t>-250 to 1250</a:t>
                      </a:r>
                      <a:endParaRPr lang="en-US" dirty="0"/>
                    </a:p>
                  </a:txBody>
                  <a:tcPr/>
                </a:tc>
                <a:tc>
                  <a:txBody>
                    <a:bodyPr/>
                    <a:lstStyle/>
                    <a:p>
                      <a:pPr algn="ctr"/>
                      <a:r>
                        <a:rPr lang="en-US" dirty="0" smtClean="0"/>
                        <a:t>28-42</a:t>
                      </a:r>
                      <a:endParaRPr lang="en-US" dirty="0"/>
                    </a:p>
                  </a:txBody>
                  <a:tcPr/>
                </a:tc>
              </a:tr>
              <a:tr h="409626">
                <a:tc>
                  <a:txBody>
                    <a:bodyPr/>
                    <a:lstStyle/>
                    <a:p>
                      <a:pPr algn="ctr"/>
                      <a:r>
                        <a:rPr lang="en-US" dirty="0" smtClean="0"/>
                        <a:t>N</a:t>
                      </a:r>
                      <a:endParaRPr lang="en-US" dirty="0"/>
                    </a:p>
                  </a:txBody>
                  <a:tcPr/>
                </a:tc>
                <a:tc>
                  <a:txBody>
                    <a:bodyPr/>
                    <a:lstStyle/>
                    <a:p>
                      <a:pPr algn="ctr"/>
                      <a:r>
                        <a:rPr lang="en-US" dirty="0" err="1" smtClean="0"/>
                        <a:t>Nicrosil-Nisil</a:t>
                      </a:r>
                      <a:endParaRPr lang="en-US" dirty="0"/>
                    </a:p>
                  </a:txBody>
                  <a:tcPr/>
                </a:tc>
                <a:tc>
                  <a:txBody>
                    <a:bodyPr/>
                    <a:lstStyle/>
                    <a:p>
                      <a:pPr algn="ctr"/>
                      <a:r>
                        <a:rPr lang="en-US" dirty="0" smtClean="0"/>
                        <a:t>-250</a:t>
                      </a:r>
                      <a:r>
                        <a:rPr lang="en-US" baseline="0" dirty="0" smtClean="0"/>
                        <a:t> to 1300</a:t>
                      </a:r>
                      <a:endParaRPr lang="en-US" dirty="0"/>
                    </a:p>
                  </a:txBody>
                  <a:tcPr/>
                </a:tc>
                <a:tc>
                  <a:txBody>
                    <a:bodyPr/>
                    <a:lstStyle/>
                    <a:p>
                      <a:pPr algn="ctr"/>
                      <a:r>
                        <a:rPr lang="en-US" dirty="0" smtClean="0"/>
                        <a:t>24-38</a:t>
                      </a:r>
                      <a:endParaRPr lang="en-US" dirty="0"/>
                    </a:p>
                  </a:txBody>
                  <a:tcPr/>
                </a:tc>
              </a:tr>
              <a:tr h="707026">
                <a:tc>
                  <a:txBody>
                    <a:bodyPr/>
                    <a:lstStyle/>
                    <a:p>
                      <a:pPr algn="ctr"/>
                      <a:r>
                        <a:rPr lang="en-US" dirty="0" smtClean="0"/>
                        <a:t>T</a:t>
                      </a:r>
                      <a:endParaRPr lang="en-US" dirty="0"/>
                    </a:p>
                  </a:txBody>
                  <a:tcPr/>
                </a:tc>
                <a:tc>
                  <a:txBody>
                    <a:bodyPr/>
                    <a:lstStyle/>
                    <a:p>
                      <a:pPr algn="ctr"/>
                      <a:r>
                        <a:rPr lang="en-US" dirty="0" smtClean="0"/>
                        <a:t>Copper-</a:t>
                      </a:r>
                      <a:r>
                        <a:rPr lang="en-US" baseline="0" dirty="0" smtClean="0"/>
                        <a:t> Constantan</a:t>
                      </a:r>
                      <a:endParaRPr lang="en-US" dirty="0"/>
                    </a:p>
                  </a:txBody>
                  <a:tcPr/>
                </a:tc>
                <a:tc>
                  <a:txBody>
                    <a:bodyPr/>
                    <a:lstStyle/>
                    <a:p>
                      <a:pPr algn="ctr"/>
                      <a:r>
                        <a:rPr lang="en-US" dirty="0" smtClean="0"/>
                        <a:t>-250 to 400</a:t>
                      </a:r>
                      <a:endParaRPr lang="en-US" dirty="0"/>
                    </a:p>
                  </a:txBody>
                  <a:tcPr/>
                </a:tc>
                <a:tc>
                  <a:txBody>
                    <a:bodyPr/>
                    <a:lstStyle/>
                    <a:p>
                      <a:pPr algn="ctr"/>
                      <a:r>
                        <a:rPr lang="en-US" dirty="0" smtClean="0"/>
                        <a:t>17-58</a:t>
                      </a:r>
                      <a:endParaRPr lang="en-US" dirty="0"/>
                    </a:p>
                  </a:txBody>
                  <a:tcPr/>
                </a:tc>
              </a:tr>
              <a:tr h="1010036">
                <a:tc>
                  <a:txBody>
                    <a:bodyPr/>
                    <a:lstStyle/>
                    <a:p>
                      <a:pPr algn="ctr"/>
                      <a:r>
                        <a:rPr lang="en-US" dirty="0" smtClean="0"/>
                        <a:t>R</a:t>
                      </a:r>
                      <a:endParaRPr lang="en-US" dirty="0"/>
                    </a:p>
                  </a:txBody>
                  <a:tcPr/>
                </a:tc>
                <a:tc>
                  <a:txBody>
                    <a:bodyPr/>
                    <a:lstStyle/>
                    <a:p>
                      <a:pPr algn="ctr"/>
                      <a:r>
                        <a:rPr lang="en-US" dirty="0" smtClean="0"/>
                        <a:t>Platinum- platinum with 13% rhodium</a:t>
                      </a:r>
                      <a:endParaRPr lang="en-US" dirty="0"/>
                    </a:p>
                  </a:txBody>
                  <a:tcPr/>
                </a:tc>
                <a:tc>
                  <a:txBody>
                    <a:bodyPr/>
                    <a:lstStyle/>
                    <a:p>
                      <a:pPr algn="ctr"/>
                      <a:r>
                        <a:rPr lang="en-US" dirty="0" smtClean="0"/>
                        <a:t>-50 to 1768</a:t>
                      </a:r>
                      <a:endParaRPr lang="en-US" dirty="0"/>
                    </a:p>
                  </a:txBody>
                  <a:tcPr/>
                </a:tc>
                <a:tc>
                  <a:txBody>
                    <a:bodyPr/>
                    <a:lstStyle/>
                    <a:p>
                      <a:pPr algn="ctr"/>
                      <a:r>
                        <a:rPr lang="en-US" dirty="0" smtClean="0"/>
                        <a:t>08-14</a:t>
                      </a:r>
                      <a:endParaRPr lang="en-US" dirty="0"/>
                    </a:p>
                  </a:txBody>
                  <a:tcPr/>
                </a:tc>
              </a:tr>
            </a:tbl>
          </a:graphicData>
        </a:graphic>
      </p:graphicFrame>
      <p:sp>
        <p:nvSpPr>
          <p:cNvPr id="3" name="TextBox 2"/>
          <p:cNvSpPr txBox="1"/>
          <p:nvPr/>
        </p:nvSpPr>
        <p:spPr>
          <a:xfrm>
            <a:off x="1524000" y="5867400"/>
            <a:ext cx="7315200" cy="369332"/>
          </a:xfrm>
          <a:prstGeom prst="rect">
            <a:avLst/>
          </a:prstGeom>
          <a:noFill/>
        </p:spPr>
        <p:txBody>
          <a:bodyPr wrap="square" rtlCol="0">
            <a:spAutoFit/>
          </a:bodyPr>
          <a:lstStyle/>
          <a:p>
            <a:r>
              <a:rPr lang="en-US" dirty="0" smtClean="0"/>
              <a:t>Table of some standard low temperature thermocouples</a:t>
            </a:r>
            <a:endParaRPr lang="en-US" dirty="0"/>
          </a:p>
        </p:txBody>
      </p:sp>
    </p:spTree>
    <p:extLst>
      <p:ext uri="{BB962C8B-B14F-4D97-AF65-F5344CB8AC3E}">
        <p14:creationId xmlns:p14="http://schemas.microsoft.com/office/powerpoint/2010/main" val="3778232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81000" y="228600"/>
                <a:ext cx="8458200" cy="8339719"/>
              </a:xfrm>
              <a:prstGeom prst="rect">
                <a:avLst/>
              </a:prstGeom>
              <a:noFill/>
            </p:spPr>
            <p:txBody>
              <a:bodyPr wrap="square" rtlCol="0">
                <a:spAutoFit/>
              </a:bodyPr>
              <a:lstStyle/>
              <a:p>
                <a:r>
                  <a:rPr lang="en-US" sz="2400" b="1" u="sng" dirty="0" smtClean="0">
                    <a:effectLst>
                      <a:outerShdw blurRad="38100" dist="38100" dir="2700000" algn="tl">
                        <a:srgbClr val="000000">
                          <a:alpha val="43137"/>
                        </a:srgbClr>
                      </a:outerShdw>
                    </a:effectLst>
                  </a:rPr>
                  <a:t>Some specific ultra low temperature thermocouples:</a:t>
                </a:r>
              </a:p>
              <a:p>
                <a:pPr marL="285750" indent="-285750" algn="just">
                  <a:buFont typeface="Wingdings" pitchFamily="2" charset="2"/>
                  <a:buChar char="Ø"/>
                </a:pPr>
                <a:r>
                  <a:rPr lang="en-US" sz="2000" dirty="0" smtClean="0"/>
                  <a:t>The advanced copper-constantan thermocouple can be used safely down to 15K.</a:t>
                </a:r>
              </a:p>
              <a:p>
                <a:pPr algn="just"/>
                <a:r>
                  <a:rPr lang="en-US" sz="2000" dirty="0"/>
                  <a:t>	</a:t>
                </a:r>
                <a:r>
                  <a:rPr lang="en-US" sz="2000" dirty="0" smtClean="0"/>
                  <a:t>Empirical formula for Copper- constantan by Nernst in the temperature range 100K to 15K is: </a:t>
                </a:r>
              </a:p>
              <a:p>
                <a:pPr algn="just"/>
                <a:r>
                  <a:rPr lang="en-US" sz="2000" dirty="0"/>
                  <a:t>	</a:t>
                </a:r>
                <a:r>
                  <a:rPr lang="en-US" sz="2000" dirty="0" smtClean="0"/>
                  <a:t>	</a:t>
                </a:r>
                <a14:m>
                  <m:oMath xmlns:m="http://schemas.openxmlformats.org/officeDocument/2006/math">
                    <m:r>
                      <a:rPr lang="en-US" sz="2000" b="0" i="1" smtClean="0">
                        <a:latin typeface="Cambria Math"/>
                      </a:rPr>
                      <m:t>𝐸</m:t>
                    </m:r>
                    <m:r>
                      <a:rPr lang="en-US" sz="2000" b="0" i="1" smtClean="0">
                        <a:latin typeface="Cambria Math"/>
                      </a:rPr>
                      <m:t>=31.22</m:t>
                    </m:r>
                    <m:func>
                      <m:funcPr>
                        <m:ctrlPr>
                          <a:rPr lang="en-US" sz="2000" b="0" i="1" smtClean="0">
                            <a:latin typeface="Cambria Math"/>
                          </a:rPr>
                        </m:ctrlPr>
                      </m:funcPr>
                      <m:fName>
                        <m:r>
                          <m:rPr>
                            <m:sty m:val="p"/>
                          </m:rPr>
                          <a:rPr lang="en-US" sz="2000" b="0" i="0" smtClean="0">
                            <a:latin typeface="Cambria Math"/>
                          </a:rPr>
                          <m:t>log</m:t>
                        </m:r>
                      </m:fName>
                      <m:e>
                        <m:d>
                          <m:dPr>
                            <m:ctrlPr>
                              <a:rPr lang="en-US" sz="2000" b="0" i="1" smtClean="0">
                                <a:latin typeface="Cambria Math"/>
                              </a:rPr>
                            </m:ctrlPr>
                          </m:dPr>
                          <m:e>
                            <m:r>
                              <a:rPr lang="en-US" sz="2000" b="0" i="1" smtClean="0">
                                <a:latin typeface="Cambria Math"/>
                              </a:rPr>
                              <m:t>1+</m:t>
                            </m:r>
                            <m:f>
                              <m:fPr>
                                <m:ctrlPr>
                                  <a:rPr lang="en-US" sz="2000" b="0" i="1" smtClean="0">
                                    <a:latin typeface="Cambria Math"/>
                                  </a:rPr>
                                </m:ctrlPr>
                              </m:fPr>
                              <m:num>
                                <m:r>
                                  <a:rPr lang="en-US" sz="2000" b="0" i="1" smtClean="0">
                                    <a:latin typeface="Cambria Math"/>
                                  </a:rPr>
                                  <m:t>𝑇</m:t>
                                </m:r>
                              </m:num>
                              <m:den>
                                <m:r>
                                  <a:rPr lang="en-US" sz="2000" b="0" i="1" smtClean="0">
                                    <a:latin typeface="Cambria Math"/>
                                  </a:rPr>
                                  <m:t>90</m:t>
                                </m:r>
                              </m:den>
                            </m:f>
                          </m:e>
                        </m:d>
                      </m:e>
                    </m:func>
                    <m:r>
                      <a:rPr lang="en-US" sz="2000" b="0" i="0" smtClean="0">
                        <a:latin typeface="Cambria Math"/>
                      </a:rPr>
                      <m:t>+1.0</m:t>
                    </m:r>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10</m:t>
                        </m:r>
                      </m:e>
                      <m:sup>
                        <m:r>
                          <a:rPr lang="en-US" sz="2000" b="0" i="1" smtClean="0">
                            <a:latin typeface="Cambria Math"/>
                            <a:ea typeface="Cambria Math"/>
                          </a:rPr>
                          <m:t>−7</m:t>
                        </m:r>
                      </m:sup>
                    </m:sSup>
                  </m:oMath>
                </a14:m>
                <a:r>
                  <a:rPr lang="en-US" sz="2000" dirty="0" smtClean="0"/>
                  <a:t>T</a:t>
                </a:r>
                <a:r>
                  <a:rPr lang="en-US" sz="2000" baseline="30000" dirty="0" smtClean="0"/>
                  <a:t>4 </a:t>
                </a:r>
                <a:r>
                  <a:rPr lang="en-US" sz="2000" dirty="0" smtClean="0"/>
                  <a:t> </a:t>
                </a:r>
                <a:r>
                  <a:rPr lang="el-GR" sz="2000" dirty="0" smtClean="0"/>
                  <a:t>μ</a:t>
                </a:r>
                <a:r>
                  <a:rPr lang="en-US" sz="2000" dirty="0" smtClean="0"/>
                  <a:t>V.</a:t>
                </a:r>
              </a:p>
              <a:p>
                <a:pPr marL="285750" indent="-285750" algn="just">
                  <a:buFont typeface="Wingdings" pitchFamily="2" charset="2"/>
                  <a:buChar char="Ø"/>
                </a:pPr>
                <a:r>
                  <a:rPr lang="en-US" sz="2000" dirty="0" smtClean="0"/>
                  <a:t>For hydrogen temperatures (below 20K), gold-silver thermocouple is useful and more sensitive than copper-constantan.</a:t>
                </a:r>
              </a:p>
              <a:p>
                <a:pPr marL="285750" indent="-285750" algn="just">
                  <a:buFont typeface="Wingdings" pitchFamily="2" charset="2"/>
                  <a:buChar char="Ø"/>
                </a:pPr>
                <a:r>
                  <a:rPr lang="en-US" sz="2000" dirty="0" smtClean="0"/>
                  <a:t>Ultra low temperature thermocouples(below 1K): </a:t>
                </a:r>
              </a:p>
              <a:p>
                <a:pPr marL="1257300" lvl="2" indent="-342900" algn="just">
                  <a:buFont typeface="+mj-lt"/>
                  <a:buAutoNum type="arabicPeriod"/>
                </a:pPr>
                <a:r>
                  <a:rPr lang="en-US" sz="2000" dirty="0" smtClean="0"/>
                  <a:t>Gold- gold with 0.03 atomic percentage of iron(Kondo alloy).</a:t>
                </a:r>
              </a:p>
              <a:p>
                <a:pPr marL="1257300" lvl="2" indent="-342900" algn="just">
                  <a:buFont typeface="+mj-lt"/>
                  <a:buAutoNum type="arabicPeriod"/>
                </a:pPr>
                <a:r>
                  <a:rPr lang="en-US" sz="2000" dirty="0" smtClean="0"/>
                  <a:t>Palladium –palladium with 0.01 </a:t>
                </a:r>
                <a:r>
                  <a:rPr lang="en-US" sz="2000" dirty="0"/>
                  <a:t>atomic percentage of </a:t>
                </a:r>
                <a:r>
                  <a:rPr lang="en-US" sz="2000" dirty="0" smtClean="0"/>
                  <a:t>iron.</a:t>
                </a:r>
              </a:p>
              <a:p>
                <a:pPr marL="285750" indent="-285750" algn="just">
                  <a:buFont typeface="Wingdings" pitchFamily="2" charset="2"/>
                  <a:buChar char="Ø"/>
                </a:pPr>
                <a:r>
                  <a:rPr lang="en-US" sz="2000" dirty="0"/>
                  <a:t>Another low temperature thermocouple is </a:t>
                </a:r>
                <a:r>
                  <a:rPr lang="en-US" sz="2000" dirty="0" err="1"/>
                  <a:t>chromel</a:t>
                </a:r>
                <a:r>
                  <a:rPr lang="en-US" sz="2000" dirty="0"/>
                  <a:t>-gold with 0.03 to 0.15 atomic percentage of iron(both sensitivity and temperature range depends upon iron concentration):</a:t>
                </a:r>
              </a:p>
              <a:p>
                <a:pPr marL="1200150" lvl="2" indent="-285750" algn="just">
                  <a:buFont typeface="Arial" pitchFamily="34" charset="0"/>
                  <a:buChar char="•"/>
                </a:pPr>
                <a:r>
                  <a:rPr lang="en-US" sz="2000" dirty="0"/>
                  <a:t>Range: 1.2K to 600K</a:t>
                </a:r>
              </a:p>
              <a:p>
                <a:pPr marL="1200150" lvl="2" indent="-285750" algn="just">
                  <a:buFont typeface="Arial" pitchFamily="34" charset="0"/>
                  <a:buChar char="•"/>
                </a:pPr>
                <a:r>
                  <a:rPr lang="en-US" sz="2000" dirty="0"/>
                  <a:t>Sensitivity : 15</a:t>
                </a:r>
                <a:r>
                  <a:rPr lang="el-GR" sz="2000" dirty="0"/>
                  <a:t>μ</a:t>
                </a:r>
                <a:r>
                  <a:rPr lang="en-US" sz="2000" dirty="0"/>
                  <a:t>V/</a:t>
                </a:r>
                <a:r>
                  <a:rPr lang="en-US" sz="2000" baseline="30000" dirty="0"/>
                  <a:t>0</a:t>
                </a:r>
                <a:r>
                  <a:rPr lang="en-US" sz="2000" dirty="0"/>
                  <a:t>C</a:t>
                </a:r>
              </a:p>
              <a:p>
                <a:pPr marL="285750" indent="-285750" algn="just">
                  <a:buFont typeface="Wingdings" pitchFamily="2" charset="2"/>
                  <a:buChar char="ü"/>
                </a:pPr>
                <a:r>
                  <a:rPr lang="en-US" sz="2000" dirty="0" smtClean="0"/>
                  <a:t>For these low temperature thermocouples, reference junction is usually at 4.2K(Helium bath).</a:t>
                </a:r>
              </a:p>
              <a:p>
                <a:pPr marL="285750" indent="-285750" algn="just">
                  <a:buFont typeface="Wingdings" pitchFamily="2" charset="2"/>
                  <a:buChar char="ü"/>
                </a:pPr>
                <a:r>
                  <a:rPr lang="en-US" sz="2000" dirty="0" smtClean="0"/>
                  <a:t>If reference junction can’t be constant then a secondary thermometer can be used to measure reference junction temperature.</a:t>
                </a:r>
              </a:p>
              <a:p>
                <a:pPr lvl="2"/>
                <a:endParaRPr lang="en-US" dirty="0" smtClean="0"/>
              </a:p>
              <a:p>
                <a:pPr lvl="2"/>
                <a:endParaRPr lang="en-US" dirty="0" smtClean="0"/>
              </a:p>
              <a:p>
                <a:endParaRPr lang="en-US" dirty="0"/>
              </a:p>
              <a:p>
                <a:endParaRPr lang="en-US" dirty="0" smtClean="0"/>
              </a:p>
              <a:p>
                <a:endParaRPr lang="en-US" dirty="0"/>
              </a:p>
              <a:p>
                <a:endParaRPr lang="en-US" dirty="0" smtClean="0"/>
              </a:p>
              <a:p>
                <a:r>
                  <a:rPr lang="en-US" dirty="0"/>
                  <a:t>;</a:t>
                </a:r>
              </a:p>
            </p:txBody>
          </p:sp>
        </mc:Choice>
        <mc:Fallback xmlns="">
          <p:sp>
            <p:nvSpPr>
              <p:cNvPr id="2" name="TextBox 1"/>
              <p:cNvSpPr txBox="1">
                <a:spLocks noRot="1" noChangeAspect="1" noMove="1" noResize="1" noEditPoints="1" noAdjustHandles="1" noChangeArrowheads="1" noChangeShapeType="1" noTextEdit="1"/>
              </p:cNvSpPr>
              <p:nvPr/>
            </p:nvSpPr>
            <p:spPr>
              <a:xfrm>
                <a:off x="381000" y="228600"/>
                <a:ext cx="8458200" cy="8339719"/>
              </a:xfrm>
              <a:prstGeom prst="rect">
                <a:avLst/>
              </a:prstGeom>
              <a:blipFill rotWithShape="1">
                <a:blip r:embed="rId2"/>
                <a:stretch>
                  <a:fillRect l="-1226" t="-658" r="-721" b="-877"/>
                </a:stretch>
              </a:blipFill>
            </p:spPr>
            <p:txBody>
              <a:bodyPr/>
              <a:lstStyle/>
              <a:p>
                <a:r>
                  <a:rPr lang="en-US">
                    <a:noFill/>
                  </a:rPr>
                  <a:t> </a:t>
                </a:r>
              </a:p>
            </p:txBody>
          </p:sp>
        </mc:Fallback>
      </mc:AlternateContent>
    </p:spTree>
    <p:extLst>
      <p:ext uri="{BB962C8B-B14F-4D97-AF65-F5344CB8AC3E}">
        <p14:creationId xmlns:p14="http://schemas.microsoft.com/office/powerpoint/2010/main" val="34641710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828800"/>
            <a:ext cx="6096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228600" y="228600"/>
                <a:ext cx="8686800" cy="6957161"/>
              </a:xfrm>
              <a:prstGeom prst="rect">
                <a:avLst/>
              </a:prstGeom>
              <a:noFill/>
            </p:spPr>
            <p:txBody>
              <a:bodyPr wrap="square" rtlCol="0">
                <a:spAutoFit/>
              </a:bodyPr>
              <a:lstStyle/>
              <a:p>
                <a:r>
                  <a:rPr lang="en-US" sz="2800" b="1" u="sng" dirty="0" smtClean="0"/>
                  <a:t>Magnetic thermometry:</a:t>
                </a:r>
              </a:p>
              <a:p>
                <a:pPr marL="457200" indent="-457200">
                  <a:buFont typeface="Wingdings" pitchFamily="2" charset="2"/>
                  <a:buChar char="Ø"/>
                </a:pPr>
                <a:r>
                  <a:rPr lang="en-US" dirty="0" smtClean="0"/>
                  <a:t>Magnetic thermometry is based on measurement of paramagnetic susceptibility.</a:t>
                </a:r>
              </a:p>
              <a:p>
                <a:pPr marL="457200" indent="-457200">
                  <a:buFont typeface="Wingdings" pitchFamily="2" charset="2"/>
                  <a:buChar char="Ø"/>
                </a:pPr>
                <a:r>
                  <a:rPr lang="en-US" dirty="0" smtClean="0"/>
                  <a:t>The operation of magnetic thermometer is based on Curie’s law, which states that magnetic susceptibility (</a:t>
                </a:r>
                <a:r>
                  <a:rPr lang="el-GR" dirty="0" smtClean="0"/>
                  <a:t>χ</a:t>
                </a:r>
                <a:r>
                  <a:rPr lang="en-US" dirty="0" smtClean="0"/>
                  <a:t>) of non interacting (i.e. paramagnetic) dipole moment is inversely proportional to absolute temperature (T).</a:t>
                </a:r>
              </a:p>
              <a:p>
                <a:pPr lvl="2"/>
                <a:r>
                  <a:rPr lang="en-US" sz="2400" dirty="0" smtClean="0"/>
                  <a:t>That is,  </a:t>
                </a:r>
                <a14:m>
                  <m:oMath xmlns:m="http://schemas.openxmlformats.org/officeDocument/2006/math">
                    <m:r>
                      <m:rPr>
                        <m:sty m:val="p"/>
                      </m:rPr>
                      <a:rPr lang="el-GR" sz="2400" i="1" smtClean="0">
                        <a:latin typeface="Cambria Math"/>
                      </a:rPr>
                      <m:t>χ</m:t>
                    </m:r>
                    <m:r>
                      <a:rPr lang="el-GR" sz="2400" i="1" smtClean="0">
                        <a:latin typeface="Cambria Math"/>
                        <a:ea typeface="Cambria Math"/>
                      </a:rPr>
                      <m:t>∝</m:t>
                    </m:r>
                    <m:f>
                      <m:fPr>
                        <m:ctrlPr>
                          <a:rPr lang="el-GR" sz="2400" i="1" smtClean="0">
                            <a:latin typeface="Cambria Math"/>
                            <a:ea typeface="Cambria Math"/>
                          </a:rPr>
                        </m:ctrlPr>
                      </m:fPr>
                      <m:num>
                        <m:r>
                          <a:rPr lang="en-US" sz="2400" b="0" i="1" smtClean="0">
                            <a:latin typeface="Cambria Math"/>
                            <a:ea typeface="Cambria Math"/>
                          </a:rPr>
                          <m:t>1</m:t>
                        </m:r>
                      </m:num>
                      <m:den>
                        <m:r>
                          <a:rPr lang="en-US" sz="2400" b="0" i="1" smtClean="0">
                            <a:latin typeface="Cambria Math"/>
                            <a:ea typeface="Cambria Math"/>
                          </a:rPr>
                          <m:t>𝑇</m:t>
                        </m:r>
                      </m:den>
                    </m:f>
                  </m:oMath>
                </a14:m>
                <a:r>
                  <a:rPr lang="en-US" sz="2400" dirty="0" smtClean="0"/>
                  <a:t> or </a:t>
                </a:r>
                <a14:m>
                  <m:oMath xmlns:m="http://schemas.openxmlformats.org/officeDocument/2006/math">
                    <m:r>
                      <m:rPr>
                        <m:sty m:val="p"/>
                      </m:rPr>
                      <a:rPr lang="el-GR" sz="2400" i="1">
                        <a:latin typeface="Cambria Math"/>
                      </a:rPr>
                      <m:t>χ</m:t>
                    </m:r>
                  </m:oMath>
                </a14:m>
                <a:r>
                  <a:rPr lang="en-US" sz="2400" dirty="0" smtClean="0"/>
                  <a:t>= </a:t>
                </a:r>
                <a14:m>
                  <m:oMath xmlns:m="http://schemas.openxmlformats.org/officeDocument/2006/math">
                    <m:f>
                      <m:fPr>
                        <m:ctrlPr>
                          <a:rPr lang="en-US" sz="2400" i="1" smtClean="0">
                            <a:latin typeface="Cambria Math"/>
                          </a:rPr>
                        </m:ctrlPr>
                      </m:fPr>
                      <m:num>
                        <m:r>
                          <a:rPr lang="en-US" sz="2400" b="0" i="1" smtClean="0">
                            <a:latin typeface="Cambria Math"/>
                          </a:rPr>
                          <m:t>𝐶</m:t>
                        </m:r>
                      </m:num>
                      <m:den>
                        <m:r>
                          <a:rPr lang="en-US" sz="2400" b="0" i="1" smtClean="0">
                            <a:latin typeface="Cambria Math"/>
                          </a:rPr>
                          <m:t>𝑇</m:t>
                        </m:r>
                      </m:den>
                    </m:f>
                  </m:oMath>
                </a14:m>
                <a:r>
                  <a:rPr lang="en-US" sz="2400" dirty="0" smtClean="0"/>
                  <a:t> Where C is curie’s constant.</a:t>
                </a:r>
              </a:p>
              <a:p>
                <a:pPr lvl="2"/>
                <a:endParaRPr lang="en-US" sz="2400" dirty="0"/>
              </a:p>
              <a:p>
                <a:pPr marL="342900" indent="-342900">
                  <a:buFont typeface="Wingdings" pitchFamily="2" charset="2"/>
                  <a:buChar char="Ø"/>
                </a:pPr>
                <a:r>
                  <a:rPr lang="en-US" dirty="0" smtClean="0"/>
                  <a:t>Magnetic thermometers are typically used at temperatures below 1K.</a:t>
                </a:r>
              </a:p>
              <a:p>
                <a:pPr marL="342900" indent="-342900">
                  <a:buFont typeface="Wingdings" pitchFamily="2" charset="2"/>
                  <a:buChar char="Ø"/>
                </a:pPr>
                <a:r>
                  <a:rPr lang="en-US" dirty="0" smtClean="0"/>
                  <a:t>The magnetic moments in a thermometric material may be of either electronic or nuclear origin.</a:t>
                </a:r>
              </a:p>
              <a:p>
                <a:pPr marL="342900" indent="-342900">
                  <a:buFont typeface="Wingdings" pitchFamily="2" charset="2"/>
                  <a:buChar char="Ø"/>
                </a:pPr>
                <a:r>
                  <a:rPr lang="en-US" dirty="0" smtClean="0"/>
                  <a:t>Generally a magnetic thermometer needs to be calibrated at one or more reference points.</a:t>
                </a:r>
              </a:p>
              <a:p>
                <a:pPr marL="342900" indent="-342900">
                  <a:buFont typeface="Wingdings" pitchFamily="2" charset="2"/>
                  <a:buChar char="Ø"/>
                </a:pPr>
                <a:r>
                  <a:rPr lang="en-US" dirty="0" smtClean="0"/>
                  <a:t>In the temperature range of </a:t>
                </a:r>
                <a:r>
                  <a:rPr lang="en-US" dirty="0" err="1" smtClean="0"/>
                  <a:t>mK</a:t>
                </a:r>
                <a:r>
                  <a:rPr lang="en-US" dirty="0" smtClean="0"/>
                  <a:t> to 1K, the thermometric material is preferably an electronic paramagnet, typically a non conducting hydrous rare earth salt.</a:t>
                </a:r>
              </a:p>
              <a:p>
                <a:pPr marL="342900" indent="-342900">
                  <a:buFont typeface="Wingdings" pitchFamily="2" charset="2"/>
                  <a:buChar char="Ø"/>
                </a:pPr>
                <a:r>
                  <a:rPr lang="en-US" dirty="0" smtClean="0"/>
                  <a:t>For higher temperatures, an ion is selected with a large magnetic moment in a crystalline environment with a high density of magnetic ions.</a:t>
                </a:r>
              </a:p>
              <a:p>
                <a:pPr marL="342900" indent="-342900">
                  <a:buFont typeface="Wingdings" pitchFamily="2" charset="2"/>
                  <a:buChar char="Ø"/>
                </a:pPr>
                <a:r>
                  <a:rPr lang="en-US" dirty="0" smtClean="0"/>
                  <a:t>In contrast, for low temperature use, the magnetic exchange interaction between magnetic ions should be small, which is accomplished by selecting an ion with a well localized moment and by maintaining a large separation between magnetic ions by means of diamagnetic atoms.</a:t>
                </a:r>
              </a:p>
              <a:p>
                <a:pPr marL="342900" indent="-342900">
                  <a:buFont typeface="Wingdings" pitchFamily="2" charset="2"/>
                  <a:buChar char="Ø"/>
                </a:pPr>
                <a:r>
                  <a:rPr lang="en-US" dirty="0" smtClean="0"/>
                  <a:t>For EX: this is the case in Cerium magnesium nitrate[CMN]:</a:t>
                </a:r>
              </a:p>
              <a:p>
                <a:pPr lvl="4"/>
                <a14:m>
                  <m:oMath xmlns:m="http://schemas.openxmlformats.org/officeDocument/2006/math">
                    <m:r>
                      <a:rPr lang="en-US" b="0" i="1" smtClean="0">
                        <a:latin typeface="Cambria Math"/>
                      </a:rPr>
                      <m:t>[2</m:t>
                    </m:r>
                    <m:r>
                      <a:rPr lang="en-US" b="0" i="1" smtClean="0">
                        <a:latin typeface="Cambria Math"/>
                      </a:rPr>
                      <m:t>𝐶𝑒</m:t>
                    </m:r>
                    <m:r>
                      <a:rPr lang="en-US" b="0" i="1" smtClean="0">
                        <a:latin typeface="Cambria Math"/>
                      </a:rPr>
                      <m:t>(</m:t>
                    </m:r>
                    <m:sSub>
                      <m:sSubPr>
                        <m:ctrlPr>
                          <a:rPr lang="en-US" b="0" i="1" smtClean="0">
                            <a:latin typeface="Cambria Math"/>
                          </a:rPr>
                        </m:ctrlPr>
                      </m:sSubPr>
                      <m:e>
                        <m:sSub>
                          <m:sSubPr>
                            <m:ctrlPr>
                              <a:rPr lang="en-US" b="0" i="1" smtClean="0">
                                <a:latin typeface="Cambria Math"/>
                              </a:rPr>
                            </m:ctrlPr>
                          </m:sSubPr>
                          <m:e>
                            <m:r>
                              <a:rPr lang="en-US" b="0" i="1" smtClean="0">
                                <a:latin typeface="Cambria Math"/>
                              </a:rPr>
                              <m:t>𝑁𝑂</m:t>
                            </m:r>
                          </m:e>
                          <m:sub>
                            <m:r>
                              <a:rPr lang="en-US" b="0" i="1" smtClean="0">
                                <a:latin typeface="Cambria Math"/>
                              </a:rPr>
                              <m:t>3</m:t>
                            </m:r>
                          </m:sub>
                        </m:sSub>
                        <m:r>
                          <a:rPr lang="en-US" b="0" i="1" smtClean="0">
                            <a:latin typeface="Cambria Math"/>
                          </a:rPr>
                          <m:t>)</m:t>
                        </m:r>
                      </m:e>
                      <m:sub>
                        <m:r>
                          <a:rPr lang="en-US" b="0" i="1" smtClean="0">
                            <a:latin typeface="Cambria Math"/>
                          </a:rPr>
                          <m:t>3</m:t>
                        </m:r>
                      </m:sub>
                    </m:sSub>
                  </m:oMath>
                </a14:m>
                <a:r>
                  <a:rPr lang="en-US" dirty="0" smtClean="0"/>
                  <a:t>.3Mg(</a:t>
                </a:r>
                <a14:m>
                  <m:oMath xmlns:m="http://schemas.openxmlformats.org/officeDocument/2006/math">
                    <m:sSub>
                      <m:sSubPr>
                        <m:ctrlPr>
                          <a:rPr lang="en-US" i="1" dirty="0" smtClean="0">
                            <a:latin typeface="Cambria Math"/>
                          </a:rPr>
                        </m:ctrlPr>
                      </m:sSubPr>
                      <m:e>
                        <m:sSub>
                          <m:sSubPr>
                            <m:ctrlPr>
                              <a:rPr lang="en-US" i="1" dirty="0" smtClean="0">
                                <a:latin typeface="Cambria Math"/>
                              </a:rPr>
                            </m:ctrlPr>
                          </m:sSubPr>
                          <m:e>
                            <m:r>
                              <a:rPr lang="en-US" b="0" i="1" dirty="0" smtClean="0">
                                <a:latin typeface="Cambria Math"/>
                              </a:rPr>
                              <m:t>𝑁𝑂</m:t>
                            </m:r>
                          </m:e>
                          <m:sub>
                            <m:r>
                              <a:rPr lang="en-US" b="0" i="1" dirty="0" smtClean="0">
                                <a:latin typeface="Cambria Math"/>
                              </a:rPr>
                              <m:t>3</m:t>
                            </m:r>
                          </m:sub>
                        </m:sSub>
                        <m:r>
                          <a:rPr lang="en-US" b="0" i="1" dirty="0" smtClean="0">
                            <a:latin typeface="Cambria Math"/>
                          </a:rPr>
                          <m:t>)</m:t>
                        </m:r>
                      </m:e>
                      <m:sub>
                        <m:r>
                          <a:rPr lang="en-US" b="0" i="1" dirty="0" smtClean="0">
                            <a:latin typeface="Cambria Math"/>
                          </a:rPr>
                          <m:t>3</m:t>
                        </m:r>
                      </m:sub>
                    </m:sSub>
                  </m:oMath>
                </a14:m>
                <a:r>
                  <a:rPr lang="en-US" dirty="0" smtClean="0"/>
                  <a:t>. 24H</a:t>
                </a:r>
                <a:r>
                  <a:rPr lang="en-US" baseline="-25000" dirty="0" smtClean="0"/>
                  <a:t>2</a:t>
                </a:r>
                <a:r>
                  <a:rPr lang="en-US" dirty="0" smtClean="0"/>
                  <a:t>O]</a:t>
                </a:r>
              </a:p>
              <a:p>
                <a:pPr marL="457200" indent="-457200">
                  <a:buFont typeface="Wingdings" pitchFamily="2" charset="2"/>
                  <a:buChar char="Ø"/>
                </a:pP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28600" y="228600"/>
                <a:ext cx="8686800" cy="6957161"/>
              </a:xfrm>
              <a:prstGeom prst="rect">
                <a:avLst/>
              </a:prstGeom>
              <a:blipFill rotWithShape="1">
                <a:blip r:embed="rId2"/>
                <a:stretch>
                  <a:fillRect l="-1474" t="-789"/>
                </a:stretch>
              </a:blipFill>
            </p:spPr>
            <p:txBody>
              <a:bodyPr/>
              <a:lstStyle/>
              <a:p>
                <a:r>
                  <a:rPr lang="en-US">
                    <a:noFill/>
                  </a:rPr>
                  <a:t> </a:t>
                </a:r>
              </a:p>
            </p:txBody>
          </p:sp>
        </mc:Fallback>
      </mc:AlternateContent>
    </p:spTree>
    <p:extLst>
      <p:ext uri="{BB962C8B-B14F-4D97-AF65-F5344CB8AC3E}">
        <p14:creationId xmlns:p14="http://schemas.microsoft.com/office/powerpoint/2010/main" val="1845512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8763000" cy="2954655"/>
          </a:xfrm>
          <a:prstGeom prst="rect">
            <a:avLst/>
          </a:prstGeom>
          <a:noFill/>
        </p:spPr>
        <p:txBody>
          <a:bodyPr wrap="square" rtlCol="0">
            <a:spAutoFit/>
          </a:bodyPr>
          <a:lstStyle/>
          <a:p>
            <a:pPr marL="285750" indent="-285750">
              <a:buFont typeface="Wingdings" pitchFamily="2" charset="2"/>
              <a:buChar char="ü"/>
            </a:pPr>
            <a:r>
              <a:rPr lang="en-US" dirty="0" smtClean="0"/>
              <a:t>Here Ce</a:t>
            </a:r>
            <a:r>
              <a:rPr lang="en-US" baseline="30000" dirty="0" smtClean="0"/>
              <a:t>3+</a:t>
            </a:r>
            <a:r>
              <a:rPr lang="en-US" dirty="0" smtClean="0"/>
              <a:t> ion is responsible for magnetic moment. To reduce the magnetic interaction between </a:t>
            </a:r>
            <a:r>
              <a:rPr lang="en-US" dirty="0"/>
              <a:t>Ce</a:t>
            </a:r>
            <a:r>
              <a:rPr lang="en-US" baseline="30000" dirty="0"/>
              <a:t>3+</a:t>
            </a:r>
            <a:r>
              <a:rPr lang="en-US" dirty="0"/>
              <a:t> </a:t>
            </a:r>
            <a:r>
              <a:rPr lang="en-US" dirty="0" smtClean="0"/>
              <a:t>ions, further </a:t>
            </a:r>
            <a:r>
              <a:rPr lang="en-US" dirty="0"/>
              <a:t>Ce</a:t>
            </a:r>
            <a:r>
              <a:rPr lang="en-US" baseline="30000" dirty="0"/>
              <a:t>3</a:t>
            </a:r>
            <a:r>
              <a:rPr lang="en-US" baseline="30000" dirty="0" smtClean="0"/>
              <a:t>+</a:t>
            </a:r>
            <a:r>
              <a:rPr lang="en-US" dirty="0" smtClean="0"/>
              <a:t> may be partly substituted with diamagnetic La</a:t>
            </a:r>
            <a:r>
              <a:rPr lang="en-US" baseline="30000" dirty="0" smtClean="0"/>
              <a:t>3+ </a:t>
            </a:r>
            <a:r>
              <a:rPr lang="en-US" dirty="0" smtClean="0"/>
              <a:t> ions.</a:t>
            </a:r>
          </a:p>
          <a:p>
            <a:pPr marL="285750" indent="-285750">
              <a:buFont typeface="Wingdings" pitchFamily="2" charset="2"/>
              <a:buChar char="ü"/>
            </a:pPr>
            <a:r>
              <a:rPr lang="en-US" dirty="0" smtClean="0"/>
              <a:t>i.e., Lanthanum diluted CMN has been used for thermometry below 1mK.</a:t>
            </a:r>
          </a:p>
          <a:p>
            <a:endParaRPr lang="en-US" dirty="0"/>
          </a:p>
          <a:p>
            <a:r>
              <a:rPr lang="en-US" sz="2400" b="1" u="sng" dirty="0" smtClean="0">
                <a:effectLst>
                  <a:outerShdw blurRad="38100" dist="38100" dir="2700000" algn="tl">
                    <a:srgbClr val="000000">
                      <a:alpha val="43137"/>
                    </a:srgbClr>
                  </a:outerShdw>
                </a:effectLst>
              </a:rPr>
              <a:t>Experimental measurement technique:</a:t>
            </a:r>
          </a:p>
          <a:p>
            <a:pPr marL="285750" indent="-285750">
              <a:buFont typeface="Wingdings" pitchFamily="2" charset="2"/>
              <a:buChar char="Ø"/>
            </a:pPr>
            <a:r>
              <a:rPr lang="en-US" dirty="0" smtClean="0"/>
              <a:t>A mutual inductance bridge, originally known as the </a:t>
            </a:r>
            <a:r>
              <a:rPr lang="en-US" b="1" dirty="0" smtClean="0"/>
              <a:t>“Hartshorn bridge” </a:t>
            </a:r>
            <a:r>
              <a:rPr lang="en-US" dirty="0" smtClean="0"/>
              <a:t>has been most widely employed for low temperature magnetic thermometry.</a:t>
            </a:r>
          </a:p>
          <a:p>
            <a:pPr marL="285750" indent="-285750">
              <a:buFont typeface="Wingdings" pitchFamily="2" charset="2"/>
              <a:buChar char="Ø"/>
            </a:pPr>
            <a:r>
              <a:rPr lang="en-US" dirty="0" smtClean="0"/>
              <a:t>The bridge is driven by a low frequency alternating current source. </a:t>
            </a:r>
          </a:p>
          <a:p>
            <a:pPr marL="285750" indent="-285750">
              <a:buFont typeface="Wingdings" pitchFamily="2" charset="2"/>
              <a:buChar char="Ø"/>
            </a:pPr>
            <a:r>
              <a:rPr lang="en-US" dirty="0" smtClean="0"/>
              <a:t>The sample is placed in a weak AC magnetic field. The voltage induced in the measuring coil is proportional to sample’s magnetization.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352800"/>
            <a:ext cx="6324600" cy="3352800"/>
          </a:xfrm>
          <a:prstGeom prst="rect">
            <a:avLst/>
          </a:prstGeom>
        </p:spPr>
      </p:pic>
    </p:spTree>
    <p:extLst>
      <p:ext uri="{BB962C8B-B14F-4D97-AF65-F5344CB8AC3E}">
        <p14:creationId xmlns:p14="http://schemas.microsoft.com/office/powerpoint/2010/main" val="3795276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304800"/>
                <a:ext cx="8534400" cy="6739153"/>
              </a:xfrm>
              <a:prstGeom prst="rect">
                <a:avLst/>
              </a:prstGeom>
              <a:noFill/>
            </p:spPr>
            <p:txBody>
              <a:bodyPr wrap="square" rtlCol="0">
                <a:spAutoFit/>
              </a:bodyPr>
              <a:lstStyle/>
              <a:p>
                <a:pPr marL="285750" indent="-285750" algn="just">
                  <a:buFont typeface="Wingdings" pitchFamily="2" charset="2"/>
                  <a:buChar char="Ø"/>
                </a:pPr>
                <a:r>
                  <a:rPr lang="en-US" sz="2000" dirty="0" smtClean="0"/>
                  <a:t>A solenoid is supplied with a current </a:t>
                </a:r>
                <a14:m>
                  <m:oMath xmlns:m="http://schemas.openxmlformats.org/officeDocument/2006/math">
                    <m:r>
                      <a:rPr lang="en-US" sz="2000" b="0" i="1" smtClean="0">
                        <a:latin typeface="Cambria Math"/>
                      </a:rPr>
                      <m:t>𝐼</m:t>
                    </m:r>
                    <m:r>
                      <a:rPr lang="en-US" sz="2000" b="0" i="1" smtClean="0">
                        <a:latin typeface="Cambria Math"/>
                      </a:rPr>
                      <m:t>=</m:t>
                    </m:r>
                    <m:sSub>
                      <m:sSubPr>
                        <m:ctrlPr>
                          <a:rPr lang="en-US" sz="2000" b="0" i="1" smtClean="0">
                            <a:latin typeface="Cambria Math"/>
                          </a:rPr>
                        </m:ctrlPr>
                      </m:sSubPr>
                      <m:e>
                        <m:r>
                          <a:rPr lang="en-US" sz="2000" b="0" i="1" smtClean="0">
                            <a:latin typeface="Cambria Math"/>
                          </a:rPr>
                          <m:t>𝐼</m:t>
                        </m:r>
                      </m:e>
                      <m:sub>
                        <m:r>
                          <a:rPr lang="en-US" sz="2000" b="0" i="1" smtClean="0">
                            <a:latin typeface="Cambria Math"/>
                          </a:rPr>
                          <m:t>0</m:t>
                        </m:r>
                      </m:sub>
                    </m:sSub>
                    <m:r>
                      <a:rPr lang="en-US" sz="2000" b="0" i="0" smtClean="0">
                        <a:latin typeface="Cambria Math"/>
                      </a:rPr>
                      <m:t> </m:t>
                    </m:r>
                    <m:func>
                      <m:funcPr>
                        <m:ctrlPr>
                          <a:rPr lang="en-US" sz="2000" b="0" i="1" smtClean="0">
                            <a:latin typeface="Cambria Math"/>
                          </a:rPr>
                        </m:ctrlPr>
                      </m:funcPr>
                      <m:fName>
                        <m:r>
                          <m:rPr>
                            <m:sty m:val="p"/>
                          </m:rPr>
                          <a:rPr lang="en-US" sz="2000" b="0" i="0" smtClean="0">
                            <a:latin typeface="Cambria Math"/>
                          </a:rPr>
                          <m:t>sin</m:t>
                        </m:r>
                      </m:fName>
                      <m:e>
                        <m:r>
                          <a:rPr lang="en-US" sz="2000" b="0" i="1" smtClean="0">
                            <a:latin typeface="Cambria Math"/>
                            <a:ea typeface="Cambria Math"/>
                          </a:rPr>
                          <m:t>𝜔</m:t>
                        </m:r>
                        <m:r>
                          <a:rPr lang="en-US" sz="2000" b="0" i="1" smtClean="0">
                            <a:latin typeface="Cambria Math"/>
                            <a:ea typeface="Cambria Math"/>
                          </a:rPr>
                          <m:t>𝑡</m:t>
                        </m:r>
                      </m:e>
                    </m:func>
                    <m:r>
                      <a:rPr lang="en-US" sz="2000" b="0" i="0" smtClean="0">
                        <a:latin typeface="Cambria Math"/>
                        <a:ea typeface="Cambria Math"/>
                      </a:rPr>
                      <m:t> </m:t>
                    </m:r>
                  </m:oMath>
                </a14:m>
                <a:r>
                  <a:rPr lang="en-US" sz="2000" dirty="0" smtClean="0"/>
                  <a:t>creating a weak alternating magnetic field of the order of 10</a:t>
                </a:r>
                <a:r>
                  <a:rPr lang="en-US" sz="2000" baseline="30000" dirty="0" smtClean="0"/>
                  <a:t>-4</a:t>
                </a:r>
                <a:r>
                  <a:rPr lang="en-US" sz="2000" dirty="0" smtClean="0"/>
                  <a:t> to 10</a:t>
                </a:r>
                <a:r>
                  <a:rPr lang="en-US" sz="2000" baseline="30000" dirty="0" smtClean="0"/>
                  <a:t>-3</a:t>
                </a:r>
                <a:r>
                  <a:rPr lang="en-US" sz="2000" dirty="0" smtClean="0"/>
                  <a:t> T. </a:t>
                </a:r>
              </a:p>
              <a:p>
                <a:pPr marL="285750" indent="-285750" algn="just">
                  <a:buFont typeface="Wingdings" pitchFamily="2" charset="2"/>
                  <a:buChar char="Ø"/>
                </a:pPr>
                <a:r>
                  <a:rPr lang="en-US" sz="2000" dirty="0" smtClean="0"/>
                  <a:t>Inside this coil, in the zone of homogeneous magnetic field, there are two identical measuring coils (secondary coils) connected in series opposition as shown in the previous slide.</a:t>
                </a:r>
              </a:p>
              <a:p>
                <a:pPr marL="285750" indent="-285750" algn="just">
                  <a:buFont typeface="Wingdings" pitchFamily="2" charset="2"/>
                  <a:buChar char="Ø"/>
                </a:pPr>
                <a:r>
                  <a:rPr lang="en-US" sz="2000" dirty="0" smtClean="0"/>
                  <a:t>In the absence of the sample, the coils are perfectly compensated and no voltage is produced in the secondary coils.</a:t>
                </a:r>
              </a:p>
              <a:p>
                <a:pPr marL="285750" indent="-285750" algn="just">
                  <a:buFont typeface="Wingdings" pitchFamily="2" charset="2"/>
                  <a:buChar char="Ø"/>
                </a:pPr>
                <a:r>
                  <a:rPr lang="en-US" sz="2000" dirty="0" smtClean="0"/>
                  <a:t>In the presence of the sample, a voltage appears, which can be measured with the help of a lock in amplifier.</a:t>
                </a:r>
              </a:p>
              <a:p>
                <a:pPr marL="285750" indent="-285750" algn="just">
                  <a:buFont typeface="Wingdings" pitchFamily="2" charset="2"/>
                  <a:buChar char="Ø"/>
                </a:pPr>
                <a:r>
                  <a:rPr lang="en-US" sz="2000" dirty="0" smtClean="0"/>
                  <a:t>The induced voltage is proportional to magnetization and hence susceptibility of the paramagnetic substance.</a:t>
                </a:r>
              </a:p>
              <a:p>
                <a:pPr marL="285750" indent="-285750" algn="just">
                  <a:buFont typeface="Wingdings" pitchFamily="2" charset="2"/>
                  <a:buChar char="Ø"/>
                </a:pPr>
                <a:r>
                  <a:rPr lang="en-US" sz="2000" dirty="0" smtClean="0"/>
                  <a:t>Then the temperature is calculated with the help of curie’s law that is,</a:t>
                </a:r>
                <a:r>
                  <a:rPr lang="el-GR" sz="2000" dirty="0"/>
                  <a:t> </a:t>
                </a:r>
                <a14:m>
                  <m:oMath xmlns:m="http://schemas.openxmlformats.org/officeDocument/2006/math">
                    <m:r>
                      <m:rPr>
                        <m:sty m:val="p"/>
                      </m:rPr>
                      <a:rPr lang="el-GR" sz="2000" i="1">
                        <a:latin typeface="Cambria Math"/>
                      </a:rPr>
                      <m:t>χ</m:t>
                    </m:r>
                    <m:r>
                      <a:rPr lang="el-GR" sz="2000" i="1">
                        <a:latin typeface="Cambria Math"/>
                        <a:ea typeface="Cambria Math"/>
                      </a:rPr>
                      <m:t>∝</m:t>
                    </m:r>
                    <m:f>
                      <m:fPr>
                        <m:ctrlPr>
                          <a:rPr lang="el-GR" sz="2000" i="1">
                            <a:latin typeface="Cambria Math"/>
                            <a:ea typeface="Cambria Math"/>
                          </a:rPr>
                        </m:ctrlPr>
                      </m:fPr>
                      <m:num>
                        <m:r>
                          <a:rPr lang="en-US" sz="2000" i="1">
                            <a:latin typeface="Cambria Math"/>
                            <a:ea typeface="Cambria Math"/>
                          </a:rPr>
                          <m:t>1</m:t>
                        </m:r>
                      </m:num>
                      <m:den>
                        <m:r>
                          <a:rPr lang="en-US" sz="2000" i="1">
                            <a:latin typeface="Cambria Math"/>
                            <a:ea typeface="Cambria Math"/>
                          </a:rPr>
                          <m:t>𝑇</m:t>
                        </m:r>
                      </m:den>
                    </m:f>
                  </m:oMath>
                </a14:m>
                <a:r>
                  <a:rPr lang="en-US" sz="2000" dirty="0"/>
                  <a:t> or </a:t>
                </a:r>
                <a14:m>
                  <m:oMath xmlns:m="http://schemas.openxmlformats.org/officeDocument/2006/math">
                    <m:r>
                      <m:rPr>
                        <m:sty m:val="p"/>
                      </m:rPr>
                      <a:rPr lang="el-GR" sz="2000" i="1">
                        <a:latin typeface="Cambria Math"/>
                      </a:rPr>
                      <m:t>χ</m:t>
                    </m:r>
                  </m:oMath>
                </a14:m>
                <a:r>
                  <a:rPr lang="en-US" sz="2000" dirty="0"/>
                  <a:t>= </a:t>
                </a:r>
                <a14:m>
                  <m:oMath xmlns:m="http://schemas.openxmlformats.org/officeDocument/2006/math">
                    <m:f>
                      <m:fPr>
                        <m:ctrlPr>
                          <a:rPr lang="en-US" sz="2000" i="1">
                            <a:latin typeface="Cambria Math"/>
                          </a:rPr>
                        </m:ctrlPr>
                      </m:fPr>
                      <m:num>
                        <m:r>
                          <a:rPr lang="en-US" sz="2000" i="1">
                            <a:latin typeface="Cambria Math"/>
                          </a:rPr>
                          <m:t>𝐶</m:t>
                        </m:r>
                      </m:num>
                      <m:den>
                        <m:r>
                          <a:rPr lang="en-US" sz="2000" i="1">
                            <a:latin typeface="Cambria Math"/>
                          </a:rPr>
                          <m:t>𝑇</m:t>
                        </m:r>
                      </m:den>
                    </m:f>
                  </m:oMath>
                </a14:m>
                <a:r>
                  <a:rPr lang="en-US" sz="2000" dirty="0" smtClean="0"/>
                  <a:t> {for ideal paramagnetic material}</a:t>
                </a:r>
              </a:p>
              <a:p>
                <a:pPr marL="285750" indent="-285750" algn="just">
                  <a:buFont typeface="Wingdings" pitchFamily="2" charset="2"/>
                  <a:buChar char="Ø"/>
                </a:pPr>
                <a:r>
                  <a:rPr lang="en-US" sz="2000" dirty="0" smtClean="0"/>
                  <a:t>The actual used formula with corrections is,</a:t>
                </a:r>
              </a:p>
              <a:p>
                <a:pPr lvl="6" algn="just"/>
                <a14:m>
                  <m:oMath xmlns:m="http://schemas.openxmlformats.org/officeDocument/2006/math">
                    <m:r>
                      <m:rPr>
                        <m:sty m:val="p"/>
                      </m:rPr>
                      <a:rPr lang="el-GR" sz="2000" i="1" smtClean="0">
                        <a:latin typeface="Cambria Math"/>
                      </a:rPr>
                      <m:t>χ</m:t>
                    </m:r>
                    <m:r>
                      <a:rPr lang="en-US" sz="2000" b="0" i="1" smtClean="0">
                        <a:latin typeface="Cambria Math"/>
                      </a:rPr>
                      <m:t>=</m:t>
                    </m:r>
                    <m:f>
                      <m:fPr>
                        <m:ctrlPr>
                          <a:rPr lang="en-US" sz="2000" b="0" i="1" smtClean="0">
                            <a:latin typeface="Cambria Math"/>
                          </a:rPr>
                        </m:ctrlPr>
                      </m:fPr>
                      <m:num>
                        <m:r>
                          <a:rPr lang="en-US" sz="2000" b="0" i="1" smtClean="0">
                            <a:latin typeface="Cambria Math"/>
                          </a:rPr>
                          <m:t>𝐶</m:t>
                        </m:r>
                      </m:num>
                      <m:den>
                        <m:r>
                          <a:rPr lang="en-US" sz="2000" b="0" i="1" smtClean="0">
                            <a:latin typeface="Cambria Math"/>
                          </a:rPr>
                          <m:t>𝑇</m:t>
                        </m:r>
                        <m:r>
                          <a:rPr lang="en-US" sz="2000" b="0" i="1" smtClean="0">
                            <a:latin typeface="Cambria Math"/>
                          </a:rPr>
                          <m:t>+∆+</m:t>
                        </m:r>
                        <m:f>
                          <m:fPr>
                            <m:ctrlPr>
                              <a:rPr lang="en-US" sz="2000" b="0" i="1" smtClean="0">
                                <a:latin typeface="Cambria Math"/>
                                <a:ea typeface="Cambria Math"/>
                              </a:rPr>
                            </m:ctrlPr>
                          </m:fPr>
                          <m:num>
                            <m:r>
                              <a:rPr lang="en-US" sz="2000" b="0" i="1" smtClean="0">
                                <a:latin typeface="Cambria Math"/>
                                <a:ea typeface="Cambria Math"/>
                              </a:rPr>
                              <m:t>𝛾</m:t>
                            </m:r>
                          </m:num>
                          <m:den>
                            <m:r>
                              <a:rPr lang="en-US" sz="2000" b="0" i="1" smtClean="0">
                                <a:latin typeface="Cambria Math"/>
                                <a:ea typeface="Cambria Math"/>
                              </a:rPr>
                              <m:t>𝑇</m:t>
                            </m:r>
                          </m:den>
                        </m:f>
                      </m:den>
                    </m:f>
                  </m:oMath>
                </a14:m>
                <a:r>
                  <a:rPr lang="en-US" sz="2000" dirty="0" smtClean="0"/>
                  <a:t> 				(1)</a:t>
                </a:r>
              </a:p>
              <a:p>
                <a:pPr marL="285750" indent="-285750" algn="just">
                  <a:buFont typeface="Wingdings" pitchFamily="2" charset="2"/>
                  <a:buChar char="Ø"/>
                </a:pPr>
                <a:r>
                  <a:rPr lang="en-US" sz="2000" dirty="0" smtClean="0"/>
                  <a:t>Where </a:t>
                </a:r>
                <a14:m>
                  <m:oMath xmlns:m="http://schemas.openxmlformats.org/officeDocument/2006/math">
                    <m:r>
                      <a:rPr lang="en-US" sz="2000" i="1" smtClean="0">
                        <a:latin typeface="Cambria Math"/>
                        <a:ea typeface="Cambria Math"/>
                      </a:rPr>
                      <m:t>∆</m:t>
                    </m:r>
                    <m:r>
                      <a:rPr lang="en-US" sz="2000" b="0" i="1" smtClean="0">
                        <a:latin typeface="Cambria Math"/>
                        <a:ea typeface="Cambria Math"/>
                      </a:rPr>
                      <m:t> </m:t>
                    </m:r>
                  </m:oMath>
                </a14:m>
                <a:r>
                  <a:rPr lang="en-US" sz="2000" dirty="0" smtClean="0"/>
                  <a:t>is first order dipole-dipole and exchange couplings and also shape factor.</a:t>
                </a:r>
              </a:p>
              <a:p>
                <a:pPr algn="just"/>
                <a:r>
                  <a:rPr lang="en-US" sz="2000" dirty="0">
                    <a:ea typeface="Cambria Math"/>
                  </a:rPr>
                  <a:t>	</a:t>
                </a:r>
                <a:r>
                  <a:rPr lang="en-US" sz="2000" dirty="0" smtClean="0">
                    <a:ea typeface="Cambria Math"/>
                  </a:rPr>
                  <a:t>	</a:t>
                </a:r>
                <a14:m>
                  <m:oMath xmlns:m="http://schemas.openxmlformats.org/officeDocument/2006/math">
                    <m:r>
                      <a:rPr lang="en-US" sz="2000" i="1">
                        <a:latin typeface="Cambria Math"/>
                        <a:ea typeface="Cambria Math"/>
                      </a:rPr>
                      <m:t>𝛾</m:t>
                    </m:r>
                    <m:r>
                      <a:rPr lang="en-US" sz="2000" i="1" smtClean="0">
                        <a:latin typeface="Cambria Math"/>
                        <a:ea typeface="Cambria Math"/>
                      </a:rPr>
                      <m:t> </m:t>
                    </m:r>
                  </m:oMath>
                </a14:m>
                <a:r>
                  <a:rPr lang="en-US" sz="2000" dirty="0" smtClean="0"/>
                  <a:t>is correction due to crystal field splitting of ground state and also second order effects.</a:t>
                </a:r>
              </a:p>
              <a:p>
                <a:pPr algn="just"/>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 y="304800"/>
                <a:ext cx="8534400" cy="6739153"/>
              </a:xfrm>
              <a:prstGeom prst="rect">
                <a:avLst/>
              </a:prstGeom>
              <a:blipFill rotWithShape="1">
                <a:blip r:embed="rId2"/>
                <a:stretch>
                  <a:fillRect l="-714" t="-452" r="-714"/>
                </a:stretch>
              </a:blipFill>
            </p:spPr>
            <p:txBody>
              <a:bodyPr/>
              <a:lstStyle/>
              <a:p>
                <a:r>
                  <a:rPr lang="en-US">
                    <a:noFill/>
                  </a:rPr>
                  <a:t> </a:t>
                </a:r>
              </a:p>
            </p:txBody>
          </p:sp>
        </mc:Fallback>
      </mc:AlternateContent>
    </p:spTree>
    <p:extLst>
      <p:ext uri="{BB962C8B-B14F-4D97-AF65-F5344CB8AC3E}">
        <p14:creationId xmlns:p14="http://schemas.microsoft.com/office/powerpoint/2010/main" val="1516017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304800"/>
                <a:ext cx="8610600" cy="2062103"/>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Various low temperature magnetic thermometric materials and their range:</a:t>
                </a:r>
              </a:p>
              <a:p>
                <a:pPr marL="285750" indent="-285750">
                  <a:buFont typeface="Wingdings" pitchFamily="2" charset="2"/>
                  <a:buChar char="Ø"/>
                </a:pPr>
                <a:r>
                  <a:rPr lang="en-US" dirty="0" smtClean="0"/>
                  <a:t>Gadolinium metaphosphate: </a:t>
                </a:r>
                <a14:m>
                  <m:oMath xmlns:m="http://schemas.openxmlformats.org/officeDocument/2006/math">
                    <m:r>
                      <a:rPr lang="en-US" b="0" i="1" smtClean="0">
                        <a:latin typeface="Cambria Math"/>
                      </a:rPr>
                      <m:t>𝐺𝑑</m:t>
                    </m:r>
                    <m:sSub>
                      <m:sSubPr>
                        <m:ctrlPr>
                          <a:rPr lang="en-US" b="0" i="1" smtClean="0">
                            <a:latin typeface="Cambria Math"/>
                          </a:rPr>
                        </m:ctrlPr>
                      </m:sSubPr>
                      <m:e>
                        <m:r>
                          <a:rPr lang="en-US" b="0" i="1" smtClean="0">
                            <a:latin typeface="Cambria Math"/>
                          </a:rPr>
                          <m:t>(</m:t>
                        </m:r>
                        <m:sSub>
                          <m:sSubPr>
                            <m:ctrlPr>
                              <a:rPr lang="en-US" b="0" i="1" smtClean="0">
                                <a:latin typeface="Cambria Math"/>
                              </a:rPr>
                            </m:ctrlPr>
                          </m:sSubPr>
                          <m:e>
                            <m:r>
                              <a:rPr lang="en-US" b="0" i="1" smtClean="0">
                                <a:latin typeface="Cambria Math"/>
                              </a:rPr>
                              <m:t>𝑃𝑂</m:t>
                            </m:r>
                          </m:e>
                          <m:sub>
                            <m:r>
                              <a:rPr lang="en-US" b="0" i="1" smtClean="0">
                                <a:latin typeface="Cambria Math"/>
                              </a:rPr>
                              <m:t>3</m:t>
                            </m:r>
                          </m:sub>
                        </m:sSub>
                        <m:r>
                          <a:rPr lang="en-US" b="0" i="1" smtClean="0">
                            <a:latin typeface="Cambria Math"/>
                          </a:rPr>
                          <m:t>)</m:t>
                        </m:r>
                      </m:e>
                      <m:sub>
                        <m:r>
                          <a:rPr lang="en-US" b="0" i="1" smtClean="0">
                            <a:latin typeface="Cambria Math"/>
                          </a:rPr>
                          <m:t>3</m:t>
                        </m:r>
                      </m:sub>
                    </m:sSub>
                  </m:oMath>
                </a14:m>
                <a:r>
                  <a:rPr lang="en-US" dirty="0" smtClean="0"/>
                  <a:t> range: 2K-100K</a:t>
                </a:r>
              </a:p>
              <a:p>
                <a:pPr marL="285750" indent="-285750">
                  <a:buFont typeface="Wingdings" pitchFamily="2" charset="2"/>
                  <a:buChar char="Ø"/>
                </a:pPr>
                <a:r>
                  <a:rPr lang="en-US" dirty="0" smtClean="0"/>
                  <a:t>CMN:0.003K to 4K</a:t>
                </a:r>
              </a:p>
              <a:p>
                <a:pPr marL="285750" indent="-285750">
                  <a:buFont typeface="Wingdings" pitchFamily="2" charset="2"/>
                  <a:buChar char="Ø"/>
                </a:pPr>
                <a:r>
                  <a:rPr lang="en-US" dirty="0" smtClean="0"/>
                  <a:t>Copper(Nuclear paramagnet): 0.001K to 0.01K</a:t>
                </a:r>
              </a:p>
              <a:p>
                <a:pPr marL="285750" indent="-285750">
                  <a:buFont typeface="Wingdings" pitchFamily="2" charset="2"/>
                  <a:buChar char="Ø"/>
                </a:pP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 y="304800"/>
                <a:ext cx="8610600" cy="2062103"/>
              </a:xfrm>
              <a:prstGeom prst="rect">
                <a:avLst/>
              </a:prstGeom>
              <a:blipFill rotWithShape="1">
                <a:blip r:embed="rId2"/>
                <a:stretch>
                  <a:fillRect l="-1486" t="-2959"/>
                </a:stretch>
              </a:blipFill>
            </p:spPr>
            <p:txBody>
              <a:bodyPr/>
              <a:lstStyle/>
              <a:p>
                <a:r>
                  <a:rPr lang="en-US">
                    <a:noFill/>
                  </a:rPr>
                  <a:t> </a:t>
                </a:r>
              </a:p>
            </p:txBody>
          </p:sp>
        </mc:Fallback>
      </mc:AlternateContent>
    </p:spTree>
    <p:extLst>
      <p:ext uri="{BB962C8B-B14F-4D97-AF65-F5344CB8AC3E}">
        <p14:creationId xmlns:p14="http://schemas.microsoft.com/office/powerpoint/2010/main" val="392961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458200" cy="6063198"/>
          </a:xfrm>
          <a:prstGeom prst="rect">
            <a:avLst/>
          </a:prstGeom>
          <a:noFill/>
        </p:spPr>
        <p:txBody>
          <a:bodyPr wrap="square" rtlCol="0">
            <a:spAutoFit/>
          </a:bodyPr>
          <a:lstStyle/>
          <a:p>
            <a:pPr marL="285750" indent="-285750">
              <a:buFont typeface="Wingdings" pitchFamily="2" charset="2"/>
              <a:buChar char="Ø"/>
            </a:pPr>
            <a:r>
              <a:rPr lang="en-US" dirty="0" smtClean="0"/>
              <a:t>Temperature measurement, </a:t>
            </a:r>
            <a:r>
              <a:rPr lang="en-US" dirty="0"/>
              <a:t>also known as </a:t>
            </a:r>
            <a:r>
              <a:rPr lang="en-US" dirty="0" smtClean="0"/>
              <a:t>thermometry</a:t>
            </a:r>
            <a:r>
              <a:rPr lang="en-US" dirty="0"/>
              <a:t>, describes </a:t>
            </a:r>
            <a:r>
              <a:rPr lang="en-US" dirty="0" smtClean="0"/>
              <a:t>the </a:t>
            </a:r>
            <a:r>
              <a:rPr lang="en-US" dirty="0"/>
              <a:t>process of measuring a </a:t>
            </a:r>
            <a:r>
              <a:rPr lang="en-US" dirty="0" smtClean="0"/>
              <a:t>current </a:t>
            </a:r>
            <a:r>
              <a:rPr lang="en-US" dirty="0"/>
              <a:t>local </a:t>
            </a:r>
            <a:r>
              <a:rPr lang="en-US" dirty="0" smtClean="0"/>
              <a:t>temperature </a:t>
            </a:r>
            <a:r>
              <a:rPr lang="en-US" dirty="0"/>
              <a:t>for </a:t>
            </a:r>
            <a:r>
              <a:rPr lang="en-US" dirty="0" smtClean="0"/>
              <a:t>immediate </a:t>
            </a:r>
            <a:r>
              <a:rPr lang="en-US" dirty="0"/>
              <a:t>or </a:t>
            </a:r>
            <a:r>
              <a:rPr lang="en-US" dirty="0" smtClean="0"/>
              <a:t>later evaluation</a:t>
            </a:r>
            <a:r>
              <a:rPr lang="en-US" dirty="0"/>
              <a:t>. </a:t>
            </a:r>
            <a:endParaRPr lang="en-US" dirty="0" smtClean="0"/>
          </a:p>
          <a:p>
            <a:pPr marL="285750" indent="-285750">
              <a:buFont typeface="Wingdings" pitchFamily="2" charset="2"/>
              <a:buChar char="Ø"/>
            </a:pPr>
            <a:r>
              <a:rPr lang="en-US" dirty="0"/>
              <a:t>A </a:t>
            </a:r>
            <a:r>
              <a:rPr lang="en-US" dirty="0" smtClean="0"/>
              <a:t>thermometer </a:t>
            </a:r>
            <a:r>
              <a:rPr lang="en-US" dirty="0"/>
              <a:t>measures a </a:t>
            </a:r>
            <a:r>
              <a:rPr lang="en-US" dirty="0" smtClean="0"/>
              <a:t>property </a:t>
            </a:r>
            <a:r>
              <a:rPr lang="en-US" dirty="0"/>
              <a:t>of </a:t>
            </a:r>
            <a:r>
              <a:rPr lang="en-US" dirty="0" smtClean="0"/>
              <a:t>matter which is a function </a:t>
            </a:r>
            <a:r>
              <a:rPr lang="en-US" dirty="0"/>
              <a:t>of </a:t>
            </a:r>
            <a:r>
              <a:rPr lang="en-US" dirty="0" smtClean="0"/>
              <a:t>temperature</a:t>
            </a:r>
            <a:r>
              <a:rPr lang="en-US" dirty="0"/>
              <a:t>. Since </a:t>
            </a:r>
            <a:r>
              <a:rPr lang="en-US" dirty="0" smtClean="0"/>
              <a:t>most </a:t>
            </a:r>
            <a:r>
              <a:rPr lang="en-US" dirty="0"/>
              <a:t>of </a:t>
            </a:r>
            <a:r>
              <a:rPr lang="en-US" dirty="0" smtClean="0"/>
              <a:t>the properties </a:t>
            </a:r>
            <a:r>
              <a:rPr lang="en-US" dirty="0"/>
              <a:t>of </a:t>
            </a:r>
            <a:r>
              <a:rPr lang="en-US" dirty="0" smtClean="0"/>
              <a:t>materials </a:t>
            </a:r>
            <a:r>
              <a:rPr lang="en-US" dirty="0"/>
              <a:t>depend on </a:t>
            </a:r>
            <a:r>
              <a:rPr lang="en-US" dirty="0" smtClean="0"/>
              <a:t>temperature</a:t>
            </a:r>
            <a:r>
              <a:rPr lang="en-US" dirty="0"/>
              <a:t>, </a:t>
            </a:r>
            <a:r>
              <a:rPr lang="en-US" dirty="0" smtClean="0"/>
              <a:t>there </a:t>
            </a:r>
            <a:r>
              <a:rPr lang="en-US" dirty="0"/>
              <a:t>are a </a:t>
            </a:r>
            <a:r>
              <a:rPr lang="en-US" dirty="0" smtClean="0"/>
              <a:t>lot </a:t>
            </a:r>
            <a:r>
              <a:rPr lang="en-US" dirty="0"/>
              <a:t>of possible choices for a </a:t>
            </a:r>
            <a:r>
              <a:rPr lang="en-US" dirty="0" smtClean="0"/>
              <a:t>thermometer</a:t>
            </a:r>
            <a:r>
              <a:rPr lang="en-US" dirty="0"/>
              <a:t>. </a:t>
            </a:r>
            <a:endParaRPr lang="en-US" dirty="0" smtClean="0"/>
          </a:p>
          <a:p>
            <a:pPr marL="285750" indent="-285750">
              <a:buFont typeface="Wingdings" pitchFamily="2" charset="2"/>
              <a:buChar char="Ø"/>
            </a:pPr>
            <a:r>
              <a:rPr lang="en-US" dirty="0"/>
              <a:t>A good </a:t>
            </a:r>
            <a:r>
              <a:rPr lang="en-US" dirty="0" smtClean="0"/>
              <a:t>low-temperature thermometer</a:t>
            </a:r>
            <a:r>
              <a:rPr lang="en-US" dirty="0"/>
              <a:t> should possess several </a:t>
            </a:r>
            <a:r>
              <a:rPr lang="en-US" dirty="0" smtClean="0"/>
              <a:t>qualities</a:t>
            </a:r>
            <a:r>
              <a:rPr lang="en-US" dirty="0"/>
              <a:t>: </a:t>
            </a:r>
            <a:r>
              <a:rPr lang="en-US" dirty="0" smtClean="0"/>
              <a:t>reproducibility </a:t>
            </a:r>
            <a:r>
              <a:rPr lang="en-US" dirty="0"/>
              <a:t>and high </a:t>
            </a:r>
            <a:r>
              <a:rPr lang="en-US" dirty="0" smtClean="0"/>
              <a:t>sensitivity</a:t>
            </a:r>
            <a:r>
              <a:rPr lang="en-US" dirty="0"/>
              <a:t>; a wide </a:t>
            </a:r>
            <a:r>
              <a:rPr lang="en-US" dirty="0" smtClean="0"/>
              <a:t>operating </a:t>
            </a:r>
            <a:r>
              <a:rPr lang="en-US" dirty="0"/>
              <a:t>range and low </a:t>
            </a:r>
            <a:r>
              <a:rPr lang="en-US" dirty="0" smtClean="0"/>
              <a:t>sensitivity to environmental </a:t>
            </a:r>
            <a:r>
              <a:rPr lang="en-US" dirty="0"/>
              <a:t>changes such as </a:t>
            </a:r>
            <a:r>
              <a:rPr lang="en-US" dirty="0" smtClean="0"/>
              <a:t>magnetic </a:t>
            </a:r>
            <a:r>
              <a:rPr lang="en-US" dirty="0"/>
              <a:t>or </a:t>
            </a:r>
            <a:r>
              <a:rPr lang="en-US" dirty="0" smtClean="0"/>
              <a:t>stray </a:t>
            </a:r>
            <a:r>
              <a:rPr lang="en-US" dirty="0"/>
              <a:t>fields; a </a:t>
            </a:r>
            <a:r>
              <a:rPr lang="en-US" dirty="0" smtClean="0"/>
              <a:t>short time to </a:t>
            </a:r>
            <a:r>
              <a:rPr lang="en-US" dirty="0"/>
              <a:t>reach equilibrium and a </a:t>
            </a:r>
            <a:r>
              <a:rPr lang="en-US" dirty="0" smtClean="0"/>
              <a:t>fast </a:t>
            </a:r>
            <a:r>
              <a:rPr lang="en-US" dirty="0"/>
              <a:t>reading </a:t>
            </a:r>
            <a:r>
              <a:rPr lang="en-US" dirty="0" smtClean="0"/>
              <a:t>system.</a:t>
            </a:r>
          </a:p>
          <a:p>
            <a:r>
              <a:rPr lang="en-US" sz="2800" b="1" u="sng" dirty="0"/>
              <a:t>Primary and secondary </a:t>
            </a:r>
            <a:r>
              <a:rPr lang="en-US" sz="2800" b="1" u="sng" dirty="0" smtClean="0"/>
              <a:t>thermometers:</a:t>
            </a:r>
          </a:p>
          <a:p>
            <a:pPr marL="285750" indent="-285750">
              <a:buFont typeface="Wingdings" pitchFamily="2" charset="2"/>
              <a:buChar char="Ø"/>
            </a:pPr>
            <a:r>
              <a:rPr lang="en-US" dirty="0"/>
              <a:t>A </a:t>
            </a:r>
            <a:r>
              <a:rPr lang="en-US" dirty="0" smtClean="0"/>
              <a:t>thermometer </a:t>
            </a:r>
            <a:r>
              <a:rPr lang="en-US" dirty="0"/>
              <a:t>is called primary or secondary based on how </a:t>
            </a:r>
            <a:r>
              <a:rPr lang="en-US" dirty="0" smtClean="0"/>
              <a:t>the </a:t>
            </a:r>
            <a:r>
              <a:rPr lang="en-US" dirty="0"/>
              <a:t>raw physical </a:t>
            </a:r>
            <a:r>
              <a:rPr lang="en-US" dirty="0" smtClean="0"/>
              <a:t>quantity it </a:t>
            </a:r>
            <a:r>
              <a:rPr lang="en-US" dirty="0"/>
              <a:t>measures is mapped </a:t>
            </a:r>
            <a:r>
              <a:rPr lang="en-US" smtClean="0"/>
              <a:t>to </a:t>
            </a:r>
            <a:r>
              <a:rPr lang="en-US" smtClean="0"/>
              <a:t>the</a:t>
            </a:r>
            <a:r>
              <a:rPr lang="en-US" smtClean="0"/>
              <a:t> </a:t>
            </a:r>
            <a:r>
              <a:rPr lang="en-US" smtClean="0"/>
              <a:t>temperature</a:t>
            </a:r>
            <a:r>
              <a:rPr lang="en-US" dirty="0" smtClean="0"/>
              <a:t>. </a:t>
            </a:r>
          </a:p>
          <a:p>
            <a:pPr marL="285750" indent="-285750">
              <a:buFont typeface="Wingdings" pitchFamily="2" charset="2"/>
              <a:buChar char="Ø"/>
            </a:pPr>
            <a:r>
              <a:rPr lang="en-US" dirty="0" smtClean="0"/>
              <a:t>In primary thermometers the measured property of matter is known so well that temperature can </a:t>
            </a:r>
            <a:r>
              <a:rPr lang="en-US" dirty="0"/>
              <a:t>be </a:t>
            </a:r>
            <a:r>
              <a:rPr lang="en-US" dirty="0" smtClean="0"/>
              <a:t>calculated without </a:t>
            </a:r>
            <a:r>
              <a:rPr lang="en-US" dirty="0"/>
              <a:t>any unknown </a:t>
            </a:r>
            <a:r>
              <a:rPr lang="en-US" dirty="0" smtClean="0"/>
              <a:t>quantities</a:t>
            </a:r>
            <a:r>
              <a:rPr lang="en-US" dirty="0"/>
              <a:t>. Examples of </a:t>
            </a:r>
            <a:r>
              <a:rPr lang="en-US" dirty="0" smtClean="0"/>
              <a:t>these </a:t>
            </a:r>
            <a:r>
              <a:rPr lang="en-US" dirty="0"/>
              <a:t>are </a:t>
            </a:r>
            <a:r>
              <a:rPr lang="en-US" dirty="0" smtClean="0"/>
              <a:t>thermometers </a:t>
            </a:r>
            <a:r>
              <a:rPr lang="en-US" dirty="0"/>
              <a:t>based on </a:t>
            </a:r>
            <a:r>
              <a:rPr lang="en-US" dirty="0" smtClean="0"/>
              <a:t>the equation </a:t>
            </a:r>
            <a:r>
              <a:rPr lang="en-US" dirty="0"/>
              <a:t>of </a:t>
            </a:r>
            <a:r>
              <a:rPr lang="en-US" dirty="0" smtClean="0"/>
              <a:t>state </a:t>
            </a:r>
            <a:r>
              <a:rPr lang="en-US" dirty="0"/>
              <a:t>of a gas, on </a:t>
            </a:r>
            <a:r>
              <a:rPr lang="en-US" dirty="0" smtClean="0"/>
              <a:t>the</a:t>
            </a:r>
            <a:r>
              <a:rPr lang="en-US" dirty="0"/>
              <a:t> </a:t>
            </a:r>
            <a:r>
              <a:rPr lang="en-US" dirty="0" smtClean="0"/>
              <a:t>velocity </a:t>
            </a:r>
            <a:r>
              <a:rPr lang="en-US" dirty="0"/>
              <a:t> of sound in a gas, on </a:t>
            </a:r>
            <a:r>
              <a:rPr lang="en-US" dirty="0" smtClean="0"/>
              <a:t>the</a:t>
            </a:r>
            <a:r>
              <a:rPr lang="en-US" dirty="0"/>
              <a:t> </a:t>
            </a:r>
            <a:r>
              <a:rPr lang="en-US" dirty="0" smtClean="0"/>
              <a:t>thermal </a:t>
            </a:r>
            <a:r>
              <a:rPr lang="en-US" dirty="0"/>
              <a:t>noise </a:t>
            </a:r>
            <a:r>
              <a:rPr lang="en-US" dirty="0" smtClean="0"/>
              <a:t>voltage or</a:t>
            </a:r>
            <a:r>
              <a:rPr lang="en-US" dirty="0"/>
              <a:t> </a:t>
            </a:r>
            <a:r>
              <a:rPr lang="en-US" dirty="0" smtClean="0"/>
              <a:t>current of </a:t>
            </a:r>
            <a:r>
              <a:rPr lang="en-US" dirty="0"/>
              <a:t>an </a:t>
            </a:r>
            <a:r>
              <a:rPr lang="en-US" dirty="0" smtClean="0"/>
              <a:t>electrical resistor</a:t>
            </a:r>
            <a:r>
              <a:rPr lang="en-US" dirty="0"/>
              <a:t>, and on </a:t>
            </a:r>
            <a:r>
              <a:rPr lang="en-US" dirty="0" smtClean="0"/>
              <a:t>the </a:t>
            </a:r>
            <a:r>
              <a:rPr lang="en-US" dirty="0"/>
              <a:t>angular </a:t>
            </a:r>
            <a:r>
              <a:rPr lang="en-US" dirty="0" smtClean="0"/>
              <a:t>anisotropy of</a:t>
            </a:r>
            <a:r>
              <a:rPr lang="en-US" dirty="0"/>
              <a:t> gamma </a:t>
            </a:r>
            <a:r>
              <a:rPr lang="en-US" dirty="0" smtClean="0"/>
              <a:t>ray</a:t>
            </a:r>
            <a:r>
              <a:rPr lang="en-US" dirty="0"/>
              <a:t> </a:t>
            </a:r>
            <a:r>
              <a:rPr lang="en-US" dirty="0" smtClean="0"/>
              <a:t>emission </a:t>
            </a:r>
            <a:r>
              <a:rPr lang="en-US" dirty="0"/>
              <a:t>of </a:t>
            </a:r>
            <a:r>
              <a:rPr lang="en-US" dirty="0" smtClean="0"/>
              <a:t>certain</a:t>
            </a:r>
            <a:r>
              <a:rPr lang="en-US" dirty="0"/>
              <a:t> </a:t>
            </a:r>
            <a:r>
              <a:rPr lang="en-US" dirty="0" smtClean="0"/>
              <a:t>radioactive </a:t>
            </a:r>
            <a:r>
              <a:rPr lang="en-US" dirty="0"/>
              <a:t> nuclei in a </a:t>
            </a:r>
            <a:r>
              <a:rPr lang="en-US" dirty="0" smtClean="0"/>
              <a:t>magnetic field</a:t>
            </a:r>
            <a:r>
              <a:rPr lang="en-US" baseline="30000" dirty="0" smtClean="0"/>
              <a:t> </a:t>
            </a:r>
            <a:r>
              <a:rPr lang="en-US" dirty="0" smtClean="0"/>
              <a:t>.</a:t>
            </a:r>
            <a:endParaRPr lang="en-US" dirty="0"/>
          </a:p>
          <a:p>
            <a:pPr marL="285750" indent="-285750">
              <a:buFont typeface="Wingdings" pitchFamily="2" charset="2"/>
              <a:buChar char="Ø"/>
            </a:pPr>
            <a:r>
              <a:rPr lang="en-US" dirty="0"/>
              <a:t>In </a:t>
            </a:r>
            <a:r>
              <a:rPr lang="en-US" dirty="0" smtClean="0"/>
              <a:t>contrast, Secondary thermometers</a:t>
            </a:r>
            <a:r>
              <a:rPr lang="en-US" dirty="0"/>
              <a:t> are </a:t>
            </a:r>
            <a:r>
              <a:rPr lang="en-US" dirty="0" smtClean="0"/>
              <a:t>most </a:t>
            </a:r>
            <a:r>
              <a:rPr lang="en-US" dirty="0"/>
              <a:t>widely used because of </a:t>
            </a:r>
            <a:r>
              <a:rPr lang="en-US" dirty="0" smtClean="0"/>
              <a:t>their </a:t>
            </a:r>
            <a:r>
              <a:rPr lang="en-US" dirty="0"/>
              <a:t>convenience. Also, </a:t>
            </a:r>
            <a:r>
              <a:rPr lang="en-US" dirty="0" smtClean="0"/>
              <a:t>they </a:t>
            </a:r>
            <a:r>
              <a:rPr lang="en-US" dirty="0"/>
              <a:t>are </a:t>
            </a:r>
            <a:r>
              <a:rPr lang="en-US" dirty="0" smtClean="0"/>
              <a:t>often </a:t>
            </a:r>
            <a:r>
              <a:rPr lang="en-US" dirty="0"/>
              <a:t>much more </a:t>
            </a:r>
            <a:r>
              <a:rPr lang="en-US" dirty="0" smtClean="0"/>
              <a:t>sensitive than </a:t>
            </a:r>
            <a:r>
              <a:rPr lang="en-US" dirty="0"/>
              <a:t>primary ones. </a:t>
            </a:r>
            <a:endParaRPr lang="en-US" dirty="0" smtClean="0"/>
          </a:p>
          <a:p>
            <a:endParaRPr lang="en-US" dirty="0"/>
          </a:p>
        </p:txBody>
      </p:sp>
    </p:spTree>
    <p:extLst>
      <p:ext uri="{BB962C8B-B14F-4D97-AF65-F5344CB8AC3E}">
        <p14:creationId xmlns:p14="http://schemas.microsoft.com/office/powerpoint/2010/main" val="1576614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10600" cy="6709529"/>
          </a:xfrm>
          <a:prstGeom prst="rect">
            <a:avLst/>
          </a:prstGeom>
          <a:noFill/>
        </p:spPr>
        <p:txBody>
          <a:bodyPr wrap="square" rtlCol="0">
            <a:spAutoFit/>
          </a:bodyPr>
          <a:lstStyle/>
          <a:p>
            <a:pPr marL="285750" indent="-285750">
              <a:buFont typeface="Wingdings" pitchFamily="2" charset="2"/>
              <a:buChar char="Ø"/>
            </a:pPr>
            <a:r>
              <a:rPr lang="en-US" dirty="0"/>
              <a:t>For </a:t>
            </a:r>
            <a:r>
              <a:rPr lang="en-US"/>
              <a:t>secondary </a:t>
            </a:r>
            <a:r>
              <a:rPr lang="en-US" smtClean="0"/>
              <a:t>thermometers </a:t>
            </a:r>
            <a:r>
              <a:rPr lang="en-US" dirty="0"/>
              <a:t>knowledge </a:t>
            </a:r>
            <a:r>
              <a:rPr lang="en-US"/>
              <a:t>of </a:t>
            </a:r>
            <a:r>
              <a:rPr lang="en-US" smtClean="0"/>
              <a:t>the </a:t>
            </a:r>
            <a:r>
              <a:rPr lang="en-US"/>
              <a:t>measured </a:t>
            </a:r>
            <a:r>
              <a:rPr lang="en-US" smtClean="0"/>
              <a:t>property </a:t>
            </a:r>
            <a:r>
              <a:rPr lang="en-US"/>
              <a:t>is </a:t>
            </a:r>
            <a:r>
              <a:rPr lang="en-US" smtClean="0"/>
              <a:t>not sufficient to </a:t>
            </a:r>
            <a:r>
              <a:rPr lang="en-US"/>
              <a:t>allow </a:t>
            </a:r>
            <a:r>
              <a:rPr lang="en-US" smtClean="0"/>
              <a:t>direct calculation </a:t>
            </a:r>
            <a:r>
              <a:rPr lang="en-US"/>
              <a:t>of </a:t>
            </a:r>
            <a:r>
              <a:rPr lang="en-US" smtClean="0"/>
              <a:t>temperature</a:t>
            </a:r>
            <a:r>
              <a:rPr lang="en-US"/>
              <a:t>. </a:t>
            </a:r>
            <a:r>
              <a:rPr lang="en-US" smtClean="0"/>
              <a:t>They </a:t>
            </a:r>
            <a:r>
              <a:rPr lang="en-US"/>
              <a:t>have </a:t>
            </a:r>
            <a:r>
              <a:rPr lang="en-US" smtClean="0"/>
              <a:t>to </a:t>
            </a:r>
            <a:r>
              <a:rPr lang="en-US"/>
              <a:t>be </a:t>
            </a:r>
            <a:r>
              <a:rPr lang="en-US" smtClean="0"/>
              <a:t>calibrated against </a:t>
            </a:r>
            <a:r>
              <a:rPr lang="en-US" dirty="0"/>
              <a:t>a </a:t>
            </a:r>
            <a:r>
              <a:rPr lang="en-US"/>
              <a:t>primary </a:t>
            </a:r>
            <a:r>
              <a:rPr lang="en-US" smtClean="0"/>
              <a:t>thermometer at least at </a:t>
            </a:r>
            <a:r>
              <a:rPr lang="en-US"/>
              <a:t>one </a:t>
            </a:r>
            <a:r>
              <a:rPr lang="en-US" smtClean="0"/>
              <a:t>temperature </a:t>
            </a:r>
            <a:r>
              <a:rPr lang="en-US"/>
              <a:t>or </a:t>
            </a:r>
            <a:r>
              <a:rPr lang="en-US" smtClean="0"/>
              <a:t>at </a:t>
            </a:r>
            <a:r>
              <a:rPr lang="en-US" dirty="0"/>
              <a:t>a number of </a:t>
            </a:r>
            <a:r>
              <a:rPr lang="en-US"/>
              <a:t>fixed </a:t>
            </a:r>
            <a:r>
              <a:rPr lang="en-US" smtClean="0"/>
              <a:t>temperatures</a:t>
            </a:r>
            <a:r>
              <a:rPr lang="en-US" dirty="0"/>
              <a:t>. Such </a:t>
            </a:r>
            <a:r>
              <a:rPr lang="en-US"/>
              <a:t>fixed </a:t>
            </a:r>
            <a:r>
              <a:rPr lang="en-US" smtClean="0"/>
              <a:t>points</a:t>
            </a:r>
            <a:r>
              <a:rPr lang="en-US" dirty="0"/>
              <a:t>, for example,</a:t>
            </a:r>
            <a:r>
              <a:rPr lang="en-US"/>
              <a:t> </a:t>
            </a:r>
            <a:r>
              <a:rPr lang="en-US" smtClean="0"/>
              <a:t>triple points </a:t>
            </a:r>
            <a:r>
              <a:rPr lang="en-US" dirty="0" smtClean="0"/>
              <a:t>and</a:t>
            </a:r>
            <a:r>
              <a:rPr lang="en-US"/>
              <a:t> </a:t>
            </a:r>
            <a:r>
              <a:rPr lang="en-US" smtClean="0"/>
              <a:t>superconducting transitions</a:t>
            </a:r>
            <a:r>
              <a:rPr lang="en-US" dirty="0"/>
              <a:t>, occur </a:t>
            </a:r>
            <a:r>
              <a:rPr lang="en-US"/>
              <a:t>reproducibly </a:t>
            </a:r>
            <a:r>
              <a:rPr lang="en-US" smtClean="0"/>
              <a:t>at the </a:t>
            </a:r>
            <a:r>
              <a:rPr lang="en-US"/>
              <a:t>same </a:t>
            </a:r>
            <a:r>
              <a:rPr lang="en-US" smtClean="0"/>
              <a:t>temperature</a:t>
            </a:r>
            <a:r>
              <a:rPr lang="en-US" dirty="0" smtClean="0"/>
              <a:t>.</a:t>
            </a:r>
          </a:p>
          <a:p>
            <a:r>
              <a:rPr lang="en-US" sz="2800" b="1" u="sng" smtClean="0">
                <a:effectLst>
                  <a:outerShdw blurRad="38100" dist="38100" dir="2700000" algn="tl">
                    <a:srgbClr val="000000">
                      <a:alpha val="43137"/>
                    </a:srgbClr>
                  </a:outerShdw>
                </a:effectLst>
              </a:rPr>
              <a:t>Primary thermometers</a:t>
            </a:r>
            <a:r>
              <a:rPr lang="en-US" sz="2800" b="1" u="sng" dirty="0" smtClean="0">
                <a:effectLst>
                  <a:outerShdw blurRad="38100" dist="38100" dir="2700000" algn="tl">
                    <a:srgbClr val="000000">
                      <a:alpha val="43137"/>
                    </a:srgbClr>
                  </a:outerShdw>
                </a:effectLst>
              </a:rPr>
              <a:t>:</a:t>
            </a:r>
            <a:endParaRPr lang="en-US" sz="2800" b="1" u="sng" dirty="0">
              <a:effectLst>
                <a:outerShdw blurRad="38100" dist="38100" dir="2700000" algn="tl">
                  <a:srgbClr val="000000">
                    <a:alpha val="43137"/>
                  </a:srgbClr>
                </a:outerShdw>
              </a:effectLst>
            </a:endParaRPr>
          </a:p>
          <a:p>
            <a:r>
              <a:rPr lang="en-US" sz="2400" b="1" u="sng" smtClean="0"/>
              <a:t>Gas thermometers</a:t>
            </a:r>
            <a:r>
              <a:rPr lang="en-US" sz="2400" b="1" u="sng" dirty="0" smtClean="0"/>
              <a:t>:</a:t>
            </a:r>
          </a:p>
          <a:p>
            <a:pPr marL="285750" indent="-285750">
              <a:buFont typeface="Wingdings" pitchFamily="2" charset="2"/>
              <a:buChar char="Ø"/>
            </a:pPr>
            <a:r>
              <a:rPr lang="en-US" smtClean="0"/>
              <a:t>Gas thermometers </a:t>
            </a:r>
            <a:r>
              <a:rPr lang="en-US" dirty="0" smtClean="0"/>
              <a:t>are </a:t>
            </a:r>
            <a:r>
              <a:rPr lang="en-US" smtClean="0"/>
              <a:t>primary thermometers. They </a:t>
            </a:r>
            <a:r>
              <a:rPr lang="en-US" dirty="0" smtClean="0"/>
              <a:t>depend </a:t>
            </a:r>
            <a:r>
              <a:rPr lang="en-US" smtClean="0"/>
              <a:t>on the </a:t>
            </a:r>
            <a:r>
              <a:rPr lang="en-US" dirty="0" smtClean="0"/>
              <a:t>behavior of a gas </a:t>
            </a:r>
            <a:r>
              <a:rPr lang="en-US" smtClean="0"/>
              <a:t>when subjected to </a:t>
            </a:r>
            <a:r>
              <a:rPr lang="en-US" dirty="0" smtClean="0"/>
              <a:t>changes in pressure </a:t>
            </a:r>
            <a:r>
              <a:rPr lang="en-US" smtClean="0"/>
              <a:t>and temperature. They work directly </a:t>
            </a:r>
            <a:r>
              <a:rPr lang="en-US" dirty="0" smtClean="0"/>
              <a:t>on ideal gas law</a:t>
            </a:r>
            <a:r>
              <a:rPr lang="en-US" smtClean="0"/>
              <a:t>. That </a:t>
            </a:r>
            <a:r>
              <a:rPr lang="en-US" dirty="0" smtClean="0"/>
              <a:t>is</a:t>
            </a:r>
            <a:r>
              <a:rPr lang="en-US" smtClean="0"/>
              <a:t>, PV=nRT. </a:t>
            </a:r>
            <a:r>
              <a:rPr lang="en-US" dirty="0" smtClean="0"/>
              <a:t>For n moles of a gas.</a:t>
            </a:r>
          </a:p>
          <a:p>
            <a:pPr marL="285750" indent="-285750">
              <a:buFont typeface="Wingdings" pitchFamily="2" charset="2"/>
              <a:buChar char="Ø"/>
            </a:pPr>
            <a:r>
              <a:rPr lang="en-US" smtClean="0"/>
              <a:t>There are two types </a:t>
            </a:r>
            <a:r>
              <a:rPr lang="en-US" dirty="0" smtClean="0"/>
              <a:t>of </a:t>
            </a:r>
            <a:r>
              <a:rPr lang="en-US" smtClean="0"/>
              <a:t>gas thermometers. They </a:t>
            </a:r>
            <a:r>
              <a:rPr lang="en-US" dirty="0" smtClean="0"/>
              <a:t>are: </a:t>
            </a:r>
          </a:p>
          <a:p>
            <a:r>
              <a:rPr lang="en-US" dirty="0"/>
              <a:t>	</a:t>
            </a:r>
            <a:r>
              <a:rPr lang="en-US" dirty="0" smtClean="0"/>
              <a:t>	1</a:t>
            </a:r>
            <a:r>
              <a:rPr lang="en-US" smtClean="0"/>
              <a:t>. </a:t>
            </a:r>
            <a:r>
              <a:rPr lang="en-US" b="1" u="sng" smtClean="0"/>
              <a:t>Constant </a:t>
            </a:r>
            <a:r>
              <a:rPr lang="en-US" b="1" u="sng" dirty="0" smtClean="0"/>
              <a:t>pressure </a:t>
            </a:r>
            <a:r>
              <a:rPr lang="en-US" b="1" u="sng" smtClean="0"/>
              <a:t>gas thermometer</a:t>
            </a:r>
            <a:r>
              <a:rPr lang="en-US" dirty="0" smtClean="0"/>
              <a:t>: </a:t>
            </a:r>
            <a:r>
              <a:rPr lang="en-US" smtClean="0"/>
              <a:t>Measuring the </a:t>
            </a:r>
            <a:r>
              <a:rPr lang="en-US" dirty="0" smtClean="0"/>
              <a:t>volume of a </a:t>
            </a:r>
            <a:r>
              <a:rPr lang="en-US" smtClean="0"/>
              <a:t>known quantity </a:t>
            </a:r>
            <a:r>
              <a:rPr lang="en-US" dirty="0" smtClean="0"/>
              <a:t>of gas as </a:t>
            </a:r>
            <a:r>
              <a:rPr lang="en-US" smtClean="0"/>
              <a:t>a function of temperature</a:t>
            </a:r>
            <a:r>
              <a:rPr lang="en-US" dirty="0" smtClean="0"/>
              <a:t>, </a:t>
            </a:r>
            <a:r>
              <a:rPr lang="en-US" smtClean="0"/>
              <a:t>keeping the </a:t>
            </a:r>
            <a:r>
              <a:rPr lang="en-US" dirty="0" smtClean="0"/>
              <a:t>pressure fixed.</a:t>
            </a:r>
          </a:p>
          <a:p>
            <a:r>
              <a:rPr lang="en-US" dirty="0"/>
              <a:t>	</a:t>
            </a:r>
            <a:r>
              <a:rPr lang="en-US" dirty="0" smtClean="0"/>
              <a:t>	2</a:t>
            </a:r>
            <a:r>
              <a:rPr lang="en-US" smtClean="0"/>
              <a:t>. </a:t>
            </a:r>
            <a:r>
              <a:rPr lang="en-US" b="1" u="sng" smtClean="0"/>
              <a:t>Constant </a:t>
            </a:r>
            <a:r>
              <a:rPr lang="en-US" b="1" u="sng" dirty="0" smtClean="0"/>
              <a:t>volume </a:t>
            </a:r>
            <a:r>
              <a:rPr lang="en-US" b="1" u="sng" smtClean="0"/>
              <a:t>gas thermometer</a:t>
            </a:r>
            <a:r>
              <a:rPr lang="en-US" b="1" u="sng" dirty="0" smtClean="0"/>
              <a:t>: </a:t>
            </a:r>
            <a:r>
              <a:rPr lang="en-US" dirty="0" smtClean="0"/>
              <a:t> </a:t>
            </a:r>
            <a:r>
              <a:rPr lang="en-US" smtClean="0"/>
              <a:t>Measuring the </a:t>
            </a:r>
            <a:r>
              <a:rPr lang="en-US" dirty="0" smtClean="0"/>
              <a:t>pressure </a:t>
            </a:r>
            <a:r>
              <a:rPr lang="en-US" dirty="0"/>
              <a:t>of a </a:t>
            </a:r>
            <a:r>
              <a:rPr lang="en-US"/>
              <a:t>known </a:t>
            </a:r>
            <a:r>
              <a:rPr lang="en-US" smtClean="0"/>
              <a:t>quantity </a:t>
            </a:r>
            <a:r>
              <a:rPr lang="en-US" dirty="0"/>
              <a:t>of gas as </a:t>
            </a:r>
            <a:r>
              <a:rPr lang="en-US"/>
              <a:t>a </a:t>
            </a:r>
            <a:r>
              <a:rPr lang="en-US" smtClean="0"/>
              <a:t>function </a:t>
            </a:r>
            <a:r>
              <a:rPr lang="en-US"/>
              <a:t>of </a:t>
            </a:r>
            <a:r>
              <a:rPr lang="en-US" smtClean="0"/>
              <a:t>temperature</a:t>
            </a:r>
            <a:r>
              <a:rPr lang="en-US" dirty="0"/>
              <a:t>, </a:t>
            </a:r>
            <a:r>
              <a:rPr lang="en-US"/>
              <a:t>keeping </a:t>
            </a:r>
            <a:r>
              <a:rPr lang="en-US" smtClean="0"/>
              <a:t>the </a:t>
            </a:r>
            <a:r>
              <a:rPr lang="en-US" dirty="0" smtClean="0"/>
              <a:t>volume fixed.</a:t>
            </a:r>
          </a:p>
          <a:p>
            <a:pPr marL="285750" indent="-285750">
              <a:buFont typeface="Wingdings" pitchFamily="2" charset="2"/>
              <a:buChar char="ü"/>
            </a:pPr>
            <a:r>
              <a:rPr lang="en-US" smtClean="0"/>
              <a:t>Primary thermometers are costly </a:t>
            </a:r>
            <a:r>
              <a:rPr lang="en-US" dirty="0" smtClean="0"/>
              <a:t>and </a:t>
            </a:r>
            <a:r>
              <a:rPr lang="en-US" smtClean="0"/>
              <a:t>need sophisticated labs to </a:t>
            </a:r>
            <a:r>
              <a:rPr lang="en-US" dirty="0" smtClean="0"/>
              <a:t>handle. </a:t>
            </a:r>
            <a:r>
              <a:rPr lang="en-US" smtClean="0"/>
              <a:t>So they </a:t>
            </a:r>
            <a:r>
              <a:rPr lang="en-US" dirty="0" smtClean="0"/>
              <a:t>are used only </a:t>
            </a:r>
            <a:r>
              <a:rPr lang="en-US" smtClean="0"/>
              <a:t>for calibrating secondary thermometers</a:t>
            </a:r>
            <a:r>
              <a:rPr lang="en-US" dirty="0" smtClean="0"/>
              <a:t>, which are used widely </a:t>
            </a:r>
            <a:r>
              <a:rPr lang="en-US" smtClean="0"/>
              <a:t>due to their convenience to </a:t>
            </a:r>
            <a:r>
              <a:rPr lang="en-US" dirty="0" smtClean="0"/>
              <a:t>handle and </a:t>
            </a:r>
            <a:r>
              <a:rPr lang="en-US" smtClean="0"/>
              <a:t>low cost.</a:t>
            </a:r>
            <a:endParaRPr lang="en-US" dirty="0" smtClean="0"/>
          </a:p>
          <a:p>
            <a:endParaRPr lang="en-US" b="1" u="sng" dirty="0" smtClean="0">
              <a:hlinkClick r:id="rId2"/>
            </a:endParaRPr>
          </a:p>
          <a:p>
            <a:r>
              <a:rPr lang="en-US" b="1" u="sng" smtClean="0">
                <a:hlinkClick r:id="rId2"/>
              </a:rPr>
              <a:t>https://en.wikipedia.org/wiki/Gas_thermometer</a:t>
            </a:r>
            <a:endParaRPr lang="en-US" b="1" u="sng" dirty="0" smtClean="0"/>
          </a:p>
          <a:p>
            <a:endParaRPr lang="en-US" b="1" u="sng" dirty="0"/>
          </a:p>
          <a:p>
            <a:r>
              <a:rPr lang="en-US" b="1" u="sng" smtClean="0">
                <a:hlinkClick r:id="rId3"/>
              </a:rPr>
              <a:t>https://youtu.be/n0xAQXL905c</a:t>
            </a:r>
            <a:endParaRPr lang="en-US" b="1" u="sng" dirty="0"/>
          </a:p>
          <a:p>
            <a:endParaRPr lang="en-US" dirty="0"/>
          </a:p>
        </p:txBody>
      </p:sp>
    </p:spTree>
    <p:extLst>
      <p:ext uri="{BB962C8B-B14F-4D97-AF65-F5344CB8AC3E}">
        <p14:creationId xmlns:p14="http://schemas.microsoft.com/office/powerpoint/2010/main" val="912239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76200" y="228599"/>
                <a:ext cx="8763000" cy="6819816"/>
              </a:xfrm>
              <a:prstGeom prst="rect">
                <a:avLst/>
              </a:prstGeom>
              <a:noFill/>
            </p:spPr>
            <p:txBody>
              <a:bodyPr wrap="square" rtlCol="0">
                <a:spAutoFit/>
              </a:bodyPr>
              <a:lstStyle/>
              <a:p>
                <a:r>
                  <a:rPr lang="en-US" sz="2800" b="1" u="sng" smtClean="0">
                    <a:effectLst>
                      <a:outerShdw blurRad="38100" dist="38100" dir="2700000" algn="tl">
                        <a:srgbClr val="000000">
                          <a:alpha val="43137"/>
                        </a:srgbClr>
                      </a:outerShdw>
                    </a:effectLst>
                  </a:rPr>
                  <a:t>Secondary thermometers</a:t>
                </a:r>
                <a:r>
                  <a:rPr lang="en-US" sz="2800" b="1" u="sng" dirty="0" smtClean="0">
                    <a:effectLst>
                      <a:outerShdw blurRad="38100" dist="38100" dir="2700000" algn="tl">
                        <a:srgbClr val="000000">
                          <a:alpha val="43137"/>
                        </a:srgbClr>
                      </a:outerShdw>
                    </a:effectLst>
                  </a:rPr>
                  <a:t>:</a:t>
                </a:r>
              </a:p>
              <a:p>
                <a:pPr marL="342900" indent="-342900">
                  <a:buFont typeface="+mj-lt"/>
                  <a:buAutoNum type="arabicPeriod"/>
                </a:pPr>
                <a:r>
                  <a:rPr lang="en-US" sz="2400" b="1" u="sng" dirty="0" smtClean="0">
                    <a:effectLst>
                      <a:outerShdw blurRad="38100" dist="38100" dir="2700000" algn="tl">
                        <a:srgbClr val="000000">
                          <a:alpha val="43137"/>
                        </a:srgbClr>
                      </a:outerShdw>
                    </a:effectLst>
                  </a:rPr>
                  <a:t>Vapour </a:t>
                </a:r>
                <a:r>
                  <a:rPr lang="en-US" sz="2400" b="1" u="sng" smtClean="0">
                    <a:effectLst>
                      <a:outerShdw blurRad="38100" dist="38100" dir="2700000" algn="tl">
                        <a:srgbClr val="000000">
                          <a:alpha val="43137"/>
                        </a:srgbClr>
                      </a:outerShdw>
                    </a:effectLst>
                  </a:rPr>
                  <a:t>pressure thermometers</a:t>
                </a:r>
                <a:r>
                  <a:rPr lang="en-US" sz="2400" b="1" u="sng" dirty="0" smtClean="0">
                    <a:effectLst>
                      <a:outerShdw blurRad="38100" dist="38100" dir="2700000" algn="tl">
                        <a:srgbClr val="000000">
                          <a:alpha val="43137"/>
                        </a:srgbClr>
                      </a:outerShdw>
                    </a:effectLst>
                  </a:rPr>
                  <a:t>:</a:t>
                </a:r>
              </a:p>
              <a:p>
                <a:pPr marL="285750" indent="-285750">
                  <a:buFont typeface="Wingdings" pitchFamily="2" charset="2"/>
                  <a:buChar char="Ø"/>
                </a:pPr>
                <a:r>
                  <a:rPr lang="en-US" dirty="0" smtClean="0"/>
                  <a:t>One </a:t>
                </a:r>
                <a:r>
                  <a:rPr lang="en-US" smtClean="0"/>
                  <a:t>of the useful method </a:t>
                </a:r>
                <a:r>
                  <a:rPr lang="en-US" dirty="0" smtClean="0"/>
                  <a:t>of </a:t>
                </a:r>
                <a:r>
                  <a:rPr lang="en-US" smtClean="0"/>
                  <a:t>low temperature thermometry is the measurement </a:t>
                </a:r>
                <a:r>
                  <a:rPr lang="en-US" dirty="0" smtClean="0"/>
                  <a:t>of pressure of vapour above and in </a:t>
                </a:r>
                <a:r>
                  <a:rPr lang="en-US" smtClean="0"/>
                  <a:t>equilibrium with its </a:t>
                </a:r>
                <a:r>
                  <a:rPr lang="en-US" dirty="0" smtClean="0"/>
                  <a:t>liquid.</a:t>
                </a:r>
              </a:p>
              <a:p>
                <a:pPr marL="285750" indent="-285750">
                  <a:buFont typeface="Wingdings" pitchFamily="2" charset="2"/>
                  <a:buChar char="Ø"/>
                </a:pPr>
                <a:r>
                  <a:rPr lang="en-US" smtClean="0"/>
                  <a:t>This method </a:t>
                </a:r>
                <a:r>
                  <a:rPr lang="en-US" dirty="0" smtClean="0"/>
                  <a:t>is </a:t>
                </a:r>
                <a:r>
                  <a:rPr lang="en-US" smtClean="0"/>
                  <a:t>less complicated </a:t>
                </a:r>
                <a:r>
                  <a:rPr lang="en-US" dirty="0" smtClean="0"/>
                  <a:t>and </a:t>
                </a:r>
                <a:r>
                  <a:rPr lang="en-US" smtClean="0"/>
                  <a:t>more accurate than gas thermometry since the </a:t>
                </a:r>
                <a:r>
                  <a:rPr lang="en-US" dirty="0" smtClean="0"/>
                  <a:t>vapour pressure </a:t>
                </a:r>
                <a:r>
                  <a:rPr lang="en-US" smtClean="0"/>
                  <a:t>depends strongly on temperature</a:t>
                </a:r>
                <a:r>
                  <a:rPr lang="en-US" dirty="0" smtClean="0"/>
                  <a:t>.</a:t>
                </a:r>
              </a:p>
              <a:p>
                <a:pPr marL="285750" indent="-285750">
                  <a:buFont typeface="Wingdings" pitchFamily="2" charset="2"/>
                  <a:buChar char="Ø"/>
                </a:pPr>
                <a:r>
                  <a:rPr lang="en-US" dirty="0" smtClean="0"/>
                  <a:t>We </a:t>
                </a:r>
                <a:r>
                  <a:rPr lang="en-US" smtClean="0"/>
                  <a:t>have to </a:t>
                </a:r>
                <a:r>
                  <a:rPr lang="en-US" dirty="0" smtClean="0"/>
                  <a:t>obviously choose </a:t>
                </a:r>
                <a:r>
                  <a:rPr lang="en-US" smtClean="0"/>
                  <a:t>a particular liquid appropriate to the temperature </a:t>
                </a:r>
                <a:r>
                  <a:rPr lang="en-US" dirty="0" smtClean="0"/>
                  <a:t>range used</a:t>
                </a:r>
                <a:r>
                  <a:rPr lang="en-US" smtClean="0"/>
                  <a:t>. The substance used must </a:t>
                </a:r>
                <a:r>
                  <a:rPr lang="en-US" dirty="0" smtClean="0"/>
                  <a:t>be </a:t>
                </a:r>
                <a:r>
                  <a:rPr lang="en-US" smtClean="0"/>
                  <a:t>gaseous at room temperature </a:t>
                </a:r>
                <a:r>
                  <a:rPr lang="en-US" dirty="0" smtClean="0"/>
                  <a:t>and </a:t>
                </a:r>
                <a:r>
                  <a:rPr lang="en-US" smtClean="0"/>
                  <a:t>liquid at the temperature to </a:t>
                </a:r>
                <a:r>
                  <a:rPr lang="en-US" dirty="0" smtClean="0"/>
                  <a:t>be measured.</a:t>
                </a:r>
              </a:p>
              <a:p>
                <a:pPr marL="285750" indent="-285750">
                  <a:buFont typeface="Wingdings" pitchFamily="2" charset="2"/>
                  <a:buChar char="Ø"/>
                </a:pPr>
                <a:r>
                  <a:rPr lang="en-US" smtClean="0"/>
                  <a:t>The </a:t>
                </a:r>
                <a:r>
                  <a:rPr lang="en-US" dirty="0" smtClean="0"/>
                  <a:t>usual </a:t>
                </a:r>
                <a:r>
                  <a:rPr lang="en-US" smtClean="0"/>
                  <a:t>gases therefore </a:t>
                </a:r>
                <a:r>
                  <a:rPr lang="en-US" dirty="0" smtClean="0"/>
                  <a:t>for </a:t>
                </a:r>
                <a:r>
                  <a:rPr lang="en-US" smtClean="0"/>
                  <a:t>low temperature measurement </a:t>
                </a:r>
                <a:r>
                  <a:rPr lang="en-US" dirty="0" smtClean="0"/>
                  <a:t>are oxygen, hydrogen and helium. Vapour </a:t>
                </a:r>
                <a:r>
                  <a:rPr lang="en-US" smtClean="0"/>
                  <a:t>pressure data for these </a:t>
                </a:r>
                <a:r>
                  <a:rPr lang="en-US" dirty="0" smtClean="0"/>
                  <a:t>gases are available. </a:t>
                </a:r>
              </a:p>
              <a:p>
                <a:pPr marL="285750" indent="-285750">
                  <a:buFont typeface="Wingdings" pitchFamily="2" charset="2"/>
                  <a:buChar char="Ø"/>
                </a:pPr>
                <a:r>
                  <a:rPr lang="en-US" smtClean="0"/>
                  <a:t>The relevant </a:t>
                </a:r>
                <a:r>
                  <a:rPr lang="en-US" dirty="0" smtClean="0"/>
                  <a:t>formula used </a:t>
                </a:r>
                <a:r>
                  <a:rPr lang="en-US" smtClean="0"/>
                  <a:t>for temperature estimation </a:t>
                </a:r>
                <a:r>
                  <a:rPr lang="en-US" dirty="0" smtClean="0"/>
                  <a:t>from measured vapour </a:t>
                </a:r>
                <a:r>
                  <a:rPr lang="en-US" smtClean="0"/>
                  <a:t>pressure data is the </a:t>
                </a:r>
                <a:r>
                  <a:rPr lang="en-US" dirty="0" smtClean="0"/>
                  <a:t>well known Claussius- </a:t>
                </a:r>
                <a:r>
                  <a:rPr lang="en-US" smtClean="0"/>
                  <a:t>Clapeyron equation </a:t>
                </a:r>
                <a:r>
                  <a:rPr lang="en-US" dirty="0" smtClean="0"/>
                  <a:t>:</a:t>
                </a:r>
              </a:p>
              <a:p>
                <a:r>
                  <a:rPr lang="en-US" dirty="0"/>
                  <a:t>	</a:t>
                </a:r>
                <a:r>
                  <a:rPr lang="en-US" dirty="0" smtClean="0"/>
                  <a:t>	</a:t>
                </a:r>
                <a14:m>
                  <m:oMath xmlns:m="http://schemas.openxmlformats.org/officeDocument/2006/math">
                    <m:f>
                      <m:fPr>
                        <m:ctrlPr>
                          <a:rPr lang="en-US" sz="2200" i="1" smtClean="0">
                            <a:latin typeface="Cambria Math"/>
                          </a:rPr>
                        </m:ctrlPr>
                      </m:fPr>
                      <m:num>
                        <m:r>
                          <a:rPr lang="en-US" sz="2200" b="0" i="1" smtClean="0">
                            <a:latin typeface="Cambria Math"/>
                          </a:rPr>
                          <m:t>𝑑𝑃</m:t>
                        </m:r>
                      </m:num>
                      <m:den>
                        <m:r>
                          <a:rPr lang="en-US" sz="2200" b="0" i="1" smtClean="0">
                            <a:latin typeface="Cambria Math"/>
                          </a:rPr>
                          <m:t>𝑑𝑇</m:t>
                        </m:r>
                      </m:den>
                    </m:f>
                  </m:oMath>
                </a14:m>
                <a:r>
                  <a:rPr lang="en-US" sz="2200" dirty="0" smtClean="0"/>
                  <a:t>=</a:t>
                </a:r>
                <a14:m>
                  <m:oMath xmlns:m="http://schemas.openxmlformats.org/officeDocument/2006/math">
                    <m:f>
                      <m:fPr>
                        <m:ctrlPr>
                          <a:rPr lang="en-US" sz="2200" i="1" dirty="0" smtClean="0">
                            <a:latin typeface="Cambria Math"/>
                          </a:rPr>
                        </m:ctrlPr>
                      </m:fPr>
                      <m:num>
                        <m:r>
                          <a:rPr lang="en-US" sz="2200" b="0" i="1" dirty="0" smtClean="0">
                            <a:latin typeface="Cambria Math"/>
                          </a:rPr>
                          <m:t>𝐿</m:t>
                        </m:r>
                      </m:num>
                      <m:den>
                        <m:r>
                          <a:rPr lang="en-US" sz="2200" b="0" i="1" dirty="0" smtClean="0">
                            <a:latin typeface="Cambria Math"/>
                          </a:rPr>
                          <m:t>𝑇</m:t>
                        </m:r>
                        <m:r>
                          <a:rPr lang="en-US" sz="2200" b="0" i="1" dirty="0" smtClean="0">
                            <a:latin typeface="Cambria Math"/>
                          </a:rPr>
                          <m:t>(</m:t>
                        </m:r>
                        <m:sSub>
                          <m:sSubPr>
                            <m:ctrlPr>
                              <a:rPr lang="en-US" sz="2200" b="0" i="1" dirty="0" smtClean="0">
                                <a:latin typeface="Cambria Math"/>
                              </a:rPr>
                            </m:ctrlPr>
                          </m:sSubPr>
                          <m:e>
                            <m:r>
                              <a:rPr lang="en-US" sz="2200" b="0" i="1" dirty="0" smtClean="0">
                                <a:latin typeface="Cambria Math"/>
                              </a:rPr>
                              <m:t>𝑣</m:t>
                            </m:r>
                          </m:e>
                          <m:sub>
                            <m:r>
                              <a:rPr lang="en-US" sz="2200" b="0" i="1" dirty="0" smtClean="0">
                                <a:latin typeface="Cambria Math"/>
                              </a:rPr>
                              <m:t>1</m:t>
                            </m:r>
                          </m:sub>
                        </m:sSub>
                        <m:r>
                          <a:rPr lang="en-US" sz="2200" b="0" i="1" dirty="0" smtClean="0">
                            <a:latin typeface="Cambria Math"/>
                          </a:rPr>
                          <m:t>−</m:t>
                        </m:r>
                        <m:sSub>
                          <m:sSubPr>
                            <m:ctrlPr>
                              <a:rPr lang="en-US" sz="2200" b="0" i="1" dirty="0" smtClean="0">
                                <a:latin typeface="Cambria Math"/>
                              </a:rPr>
                            </m:ctrlPr>
                          </m:sSubPr>
                          <m:e>
                            <m:r>
                              <a:rPr lang="en-US" sz="2200" b="0" i="1" dirty="0" smtClean="0">
                                <a:latin typeface="Cambria Math"/>
                              </a:rPr>
                              <m:t>𝑣</m:t>
                            </m:r>
                          </m:e>
                          <m:sub>
                            <m:r>
                              <a:rPr lang="en-US" sz="2200" b="0" i="1" dirty="0" smtClean="0">
                                <a:latin typeface="Cambria Math"/>
                              </a:rPr>
                              <m:t>2 </m:t>
                            </m:r>
                          </m:sub>
                        </m:sSub>
                        <m:r>
                          <a:rPr lang="en-US" sz="2200" b="0" i="1" dirty="0" smtClean="0">
                            <a:latin typeface="Cambria Math"/>
                          </a:rPr>
                          <m:t>)</m:t>
                        </m:r>
                      </m:den>
                    </m:f>
                  </m:oMath>
                </a14:m>
                <a:r>
                  <a:rPr lang="en-US" sz="2200" dirty="0" smtClean="0"/>
                  <a:t>				(1)</a:t>
                </a:r>
              </a:p>
              <a:p>
                <a:endParaRPr lang="en-US" dirty="0" smtClean="0"/>
              </a:p>
              <a:p>
                <a:r>
                  <a:rPr lang="en-US" dirty="0" smtClean="0"/>
                  <a:t>Where P </a:t>
                </a:r>
                <a:r>
                  <a:rPr lang="en-US" smtClean="0"/>
                  <a:t>is the </a:t>
                </a:r>
                <a:r>
                  <a:rPr lang="en-US" dirty="0" smtClean="0"/>
                  <a:t>pressure</a:t>
                </a:r>
                <a:r>
                  <a:rPr lang="en-US" smtClean="0"/>
                  <a:t>, T is the temperature</a:t>
                </a:r>
                <a:r>
                  <a:rPr lang="en-US" dirty="0" smtClean="0"/>
                  <a:t>, L </a:t>
                </a:r>
                <a:r>
                  <a:rPr lang="en-US" smtClean="0"/>
                  <a:t>is the latent heat of evaporation </a:t>
                </a:r>
                <a:r>
                  <a:rPr lang="en-US" dirty="0" smtClean="0"/>
                  <a:t>and v</a:t>
                </a:r>
                <a:r>
                  <a:rPr lang="en-US" baseline="-25000" dirty="0" smtClean="0"/>
                  <a:t>1</a:t>
                </a:r>
                <a:r>
                  <a:rPr lang="en-US" dirty="0" smtClean="0"/>
                  <a:t> and v</a:t>
                </a:r>
                <a:r>
                  <a:rPr lang="en-US" baseline="-25000" dirty="0" smtClean="0"/>
                  <a:t>2</a:t>
                </a:r>
                <a:r>
                  <a:rPr lang="en-US" dirty="0" smtClean="0"/>
                  <a:t> </a:t>
                </a:r>
                <a:r>
                  <a:rPr lang="en-US" smtClean="0"/>
                  <a:t>are the </a:t>
                </a:r>
                <a:r>
                  <a:rPr lang="en-US" dirty="0" smtClean="0"/>
                  <a:t>specific volumes of vapour and </a:t>
                </a:r>
                <a:r>
                  <a:rPr lang="en-US" smtClean="0"/>
                  <a:t>liquid respectively</a:t>
                </a:r>
                <a:r>
                  <a:rPr lang="en-US" dirty="0" smtClean="0"/>
                  <a:t>.</a:t>
                </a:r>
              </a:p>
              <a:p>
                <a:pPr marL="285750" indent="-285750">
                  <a:buFont typeface="Wingdings" pitchFamily="2" charset="2"/>
                  <a:buChar char="Ø"/>
                </a:pPr>
                <a:r>
                  <a:rPr lang="en-US" smtClean="0"/>
                  <a:t>Upon integration </a:t>
                </a:r>
                <a:r>
                  <a:rPr lang="en-US" dirty="0" smtClean="0"/>
                  <a:t>gives a formula </a:t>
                </a:r>
                <a:r>
                  <a:rPr lang="en-US" smtClean="0"/>
                  <a:t>of the following type</a:t>
                </a:r>
                <a:r>
                  <a:rPr lang="en-US" dirty="0" smtClean="0"/>
                  <a:t>: </a:t>
                </a:r>
              </a:p>
              <a:p>
                <a:r>
                  <a:rPr lang="en-US" dirty="0" smtClean="0"/>
                  <a:t>	</a:t>
                </a:r>
                <a14:m>
                  <m:oMath xmlns:m="http://schemas.openxmlformats.org/officeDocument/2006/math">
                    <m:r>
                      <a:rPr lang="en-US" sz="2200" b="0" i="1" smtClean="0">
                        <a:latin typeface="Cambria Math"/>
                      </a:rPr>
                      <m:t>𝑙𝑜𝑔𝑃</m:t>
                    </m:r>
                    <m:r>
                      <a:rPr lang="en-US" sz="2200" b="0" i="1" smtClean="0">
                        <a:latin typeface="Cambria Math"/>
                      </a:rPr>
                      <m:t>= </m:t>
                    </m:r>
                    <m:f>
                      <m:fPr>
                        <m:ctrlPr>
                          <a:rPr lang="en-US" sz="2200" b="0" i="1" smtClean="0">
                            <a:latin typeface="Cambria Math"/>
                          </a:rPr>
                        </m:ctrlPr>
                      </m:fPr>
                      <m:num>
                        <m:r>
                          <a:rPr lang="en-US" sz="2200" b="0" i="1" smtClean="0">
                            <a:latin typeface="Cambria Math"/>
                          </a:rPr>
                          <m:t>−</m:t>
                        </m:r>
                        <m:r>
                          <a:rPr lang="en-US" sz="2200" b="0" i="1" smtClean="0">
                            <a:latin typeface="Cambria Math"/>
                          </a:rPr>
                          <m:t>𝑎</m:t>
                        </m:r>
                      </m:num>
                      <m:den>
                        <m:r>
                          <a:rPr lang="en-US" sz="2200" b="0" i="1" smtClean="0">
                            <a:latin typeface="Cambria Math"/>
                          </a:rPr>
                          <m:t>𝑇</m:t>
                        </m:r>
                      </m:den>
                    </m:f>
                    <m:r>
                      <a:rPr lang="en-US" sz="2200" b="0" i="1" smtClean="0">
                        <a:latin typeface="Cambria Math"/>
                      </a:rPr>
                      <m:t>+</m:t>
                    </m:r>
                    <m:r>
                      <a:rPr lang="en-US" sz="2200" b="0" i="1" smtClean="0">
                        <a:latin typeface="Cambria Math"/>
                      </a:rPr>
                      <m:t>𝑏𝑙𝑜𝑔𝑇</m:t>
                    </m:r>
                    <m:r>
                      <a:rPr lang="en-US" sz="2200" b="0" i="1" smtClean="0">
                        <a:latin typeface="Cambria Math"/>
                      </a:rPr>
                      <m:t>−</m:t>
                    </m:r>
                    <m:r>
                      <a:rPr lang="en-US" sz="2200" b="0" i="1" smtClean="0">
                        <a:latin typeface="Cambria Math"/>
                      </a:rPr>
                      <m:t>𝑐𝑇</m:t>
                    </m:r>
                    <m:r>
                      <a:rPr lang="en-US" sz="2200" b="0" i="1" smtClean="0">
                        <a:latin typeface="Cambria Math"/>
                      </a:rPr>
                      <m:t>+</m:t>
                    </m:r>
                    <m:r>
                      <a:rPr lang="en-US" sz="2200" b="0" i="1" smtClean="0">
                        <a:latin typeface="Cambria Math"/>
                      </a:rPr>
                      <m:t>𝑘</m:t>
                    </m:r>
                  </m:oMath>
                </a14:m>
                <a:r>
                  <a:rPr lang="en-US" sz="2200" dirty="0" smtClean="0"/>
                  <a:t>			(2)</a:t>
                </a:r>
              </a:p>
              <a:p>
                <a:r>
                  <a:rPr lang="en-US" dirty="0" smtClean="0"/>
                  <a:t>Where </a:t>
                </a:r>
                <a:r>
                  <a:rPr lang="en-US" dirty="0" err="1" smtClean="0"/>
                  <a:t>a,b,c</a:t>
                </a:r>
                <a:r>
                  <a:rPr lang="en-US" dirty="0" smtClean="0"/>
                  <a:t> and k </a:t>
                </a:r>
                <a:r>
                  <a:rPr lang="en-US" smtClean="0"/>
                  <a:t>are constants</a:t>
                </a:r>
                <a:r>
                  <a:rPr lang="en-US" dirty="0" smtClean="0"/>
                  <a:t>.</a:t>
                </a:r>
              </a:p>
              <a:p>
                <a:pPr marL="285750" indent="-285750">
                  <a:buFont typeface="Wingdings" pitchFamily="2" charset="2"/>
                  <a:buChar char="Ø"/>
                </a:pPr>
                <a:endParaRPr lang="en-US" dirty="0" smtClean="0"/>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76200" y="228599"/>
                <a:ext cx="8763000" cy="6819816"/>
              </a:xfrm>
              <a:prstGeom prst="rect">
                <a:avLst/>
              </a:prstGeom>
              <a:blipFill rotWithShape="1">
                <a:blip r:embed="rId2"/>
                <a:stretch>
                  <a:fillRect l="-1531" t="-804" r="-209"/>
                </a:stretch>
              </a:blipFill>
            </p:spPr>
            <p:txBody>
              <a:bodyPr/>
              <a:lstStyle/>
              <a:p>
                <a:r>
                  <a:rPr lang="en-US">
                    <a:noFill/>
                  </a:rPr>
                  <a:t> </a:t>
                </a:r>
              </a:p>
            </p:txBody>
          </p:sp>
        </mc:Fallback>
      </mc:AlternateContent>
    </p:spTree>
    <p:extLst>
      <p:ext uri="{BB962C8B-B14F-4D97-AF65-F5344CB8AC3E}">
        <p14:creationId xmlns:p14="http://schemas.microsoft.com/office/powerpoint/2010/main" val="1562889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2" y="152400"/>
            <a:ext cx="3903663"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3742" y="4724400"/>
            <a:ext cx="3431458" cy="2031325"/>
          </a:xfrm>
          <a:prstGeom prst="rect">
            <a:avLst/>
          </a:prstGeom>
        </p:spPr>
        <p:txBody>
          <a:bodyPr wrap="square">
            <a:spAutoFit/>
          </a:bodyPr>
          <a:lstStyle/>
          <a:p>
            <a:r>
              <a:rPr lang="en-US" smtClean="0"/>
              <a:t>Schematic construction </a:t>
            </a:r>
            <a:r>
              <a:rPr lang="en-US" dirty="0"/>
              <a:t>of </a:t>
            </a:r>
            <a:r>
              <a:rPr lang="en-US"/>
              <a:t>a </a:t>
            </a:r>
            <a:r>
              <a:rPr lang="en-US" smtClean="0"/>
              <a:t>saturated </a:t>
            </a:r>
            <a:r>
              <a:rPr lang="en-US" dirty="0"/>
              <a:t>vapour </a:t>
            </a:r>
            <a:r>
              <a:rPr lang="en-US"/>
              <a:t>pressure </a:t>
            </a:r>
            <a:r>
              <a:rPr lang="en-US" smtClean="0"/>
              <a:t>thermometer</a:t>
            </a:r>
            <a:r>
              <a:rPr lang="en-US" dirty="0"/>
              <a:t>: 1, </a:t>
            </a:r>
            <a:r>
              <a:rPr lang="en-US"/>
              <a:t>bulb </a:t>
            </a:r>
            <a:r>
              <a:rPr lang="en-US" smtClean="0"/>
              <a:t>containing two </a:t>
            </a:r>
            <a:r>
              <a:rPr lang="en-US" dirty="0"/>
              <a:t>phases of </a:t>
            </a:r>
            <a:r>
              <a:rPr lang="en-US"/>
              <a:t>a </a:t>
            </a:r>
            <a:r>
              <a:rPr lang="en-US" smtClean="0"/>
              <a:t>substance(liquid </a:t>
            </a:r>
            <a:r>
              <a:rPr lang="en-US" dirty="0" smtClean="0"/>
              <a:t>and vapour) ; </a:t>
            </a:r>
            <a:r>
              <a:rPr lang="en-US" dirty="0"/>
              <a:t>2, pressure sensor; 3</a:t>
            </a:r>
            <a:r>
              <a:rPr lang="en-US"/>
              <a:t>, </a:t>
            </a:r>
            <a:r>
              <a:rPr lang="en-US" smtClean="0"/>
              <a:t>connecting tube</a:t>
            </a:r>
            <a:r>
              <a:rPr lang="en-US" dirty="0"/>
              <a:t>; 4, </a:t>
            </a:r>
            <a:r>
              <a:rPr lang="en-US"/>
              <a:t>filling </a:t>
            </a:r>
            <a:r>
              <a:rPr lang="en-US" smtClean="0"/>
              <a:t>system</a:t>
            </a:r>
            <a:r>
              <a:rPr lang="en-US" dirty="0"/>
              <a:t>.</a:t>
            </a:r>
          </a:p>
        </p:txBody>
      </p:sp>
      <p:sp>
        <p:nvSpPr>
          <p:cNvPr id="3" name="TextBox 2"/>
          <p:cNvSpPr txBox="1"/>
          <p:nvPr/>
        </p:nvSpPr>
        <p:spPr>
          <a:xfrm>
            <a:off x="4161503" y="157316"/>
            <a:ext cx="4495800" cy="6524863"/>
          </a:xfrm>
          <a:prstGeom prst="rect">
            <a:avLst/>
          </a:prstGeom>
          <a:noFill/>
        </p:spPr>
        <p:txBody>
          <a:bodyPr wrap="square" rtlCol="0">
            <a:spAutoFit/>
          </a:bodyPr>
          <a:lstStyle/>
          <a:p>
            <a:pPr marL="285750" indent="-285750">
              <a:buFont typeface="Wingdings" pitchFamily="2" charset="2"/>
              <a:buChar char="Ø"/>
            </a:pPr>
            <a:r>
              <a:rPr lang="en-US" sz="1900" dirty="0"/>
              <a:t>A vapour </a:t>
            </a:r>
            <a:r>
              <a:rPr lang="en-US" sz="1900"/>
              <a:t>pressure </a:t>
            </a:r>
            <a:r>
              <a:rPr lang="en-US" sz="1900" smtClean="0"/>
              <a:t>thermometer essentially consists </a:t>
            </a:r>
            <a:r>
              <a:rPr lang="en-US" sz="1900" dirty="0"/>
              <a:t>of: a </a:t>
            </a:r>
            <a:r>
              <a:rPr lang="en-US" sz="1900"/>
              <a:t>bulb </a:t>
            </a:r>
            <a:r>
              <a:rPr lang="en-US" sz="1900" smtClean="0"/>
              <a:t>containing the </a:t>
            </a:r>
            <a:r>
              <a:rPr lang="en-US" sz="1900" dirty="0"/>
              <a:t>pure </a:t>
            </a:r>
            <a:r>
              <a:rPr lang="en-US" sz="1900"/>
              <a:t>measuring </a:t>
            </a:r>
            <a:r>
              <a:rPr lang="en-US" sz="1900" smtClean="0"/>
              <a:t>substance </a:t>
            </a:r>
            <a:r>
              <a:rPr lang="en-US" sz="1900"/>
              <a:t>in </a:t>
            </a:r>
            <a:r>
              <a:rPr lang="en-US" sz="1900" smtClean="0"/>
              <a:t>thermal </a:t>
            </a:r>
            <a:r>
              <a:rPr lang="en-US" sz="1900"/>
              <a:t>equilibrium </a:t>
            </a:r>
            <a:r>
              <a:rPr lang="en-US" sz="1900" smtClean="0"/>
              <a:t>with the </a:t>
            </a:r>
            <a:r>
              <a:rPr lang="en-US" sz="1900" dirty="0"/>
              <a:t>sample </a:t>
            </a:r>
            <a:r>
              <a:rPr lang="en-US" sz="1900"/>
              <a:t>whose </a:t>
            </a:r>
            <a:r>
              <a:rPr lang="en-US" sz="1900" smtClean="0"/>
              <a:t>temperature </a:t>
            </a:r>
            <a:r>
              <a:rPr lang="en-US" sz="1900"/>
              <a:t>is </a:t>
            </a:r>
            <a:r>
              <a:rPr lang="en-US" sz="1900" smtClean="0"/>
              <a:t>to </a:t>
            </a:r>
            <a:r>
              <a:rPr lang="en-US" sz="1900" dirty="0"/>
              <a:t>be measured; a pressure sensor; </a:t>
            </a:r>
            <a:r>
              <a:rPr lang="en-US" sz="1900"/>
              <a:t>a </a:t>
            </a:r>
            <a:r>
              <a:rPr lang="en-US" sz="1900" smtClean="0"/>
              <a:t>connecting tube </a:t>
            </a:r>
            <a:r>
              <a:rPr lang="en-US" sz="1900" dirty="0"/>
              <a:t>long </a:t>
            </a:r>
            <a:r>
              <a:rPr lang="en-US" sz="1900"/>
              <a:t>enough </a:t>
            </a:r>
            <a:r>
              <a:rPr lang="en-US" sz="1900" smtClean="0"/>
              <a:t>to connect the </a:t>
            </a:r>
            <a:r>
              <a:rPr lang="en-US" sz="1900"/>
              <a:t>bulb </a:t>
            </a:r>
            <a:r>
              <a:rPr lang="en-US" sz="1900" smtClean="0"/>
              <a:t>to the </a:t>
            </a:r>
            <a:r>
              <a:rPr lang="en-US" sz="1900" dirty="0"/>
              <a:t>pressure sensor; and a valve for </a:t>
            </a:r>
            <a:r>
              <a:rPr lang="en-US" sz="1900" dirty="0" smtClean="0"/>
              <a:t>filling.</a:t>
            </a:r>
          </a:p>
          <a:p>
            <a:pPr marL="285750" indent="-285750">
              <a:buFont typeface="Wingdings" pitchFamily="2" charset="2"/>
              <a:buChar char="Ø"/>
            </a:pPr>
            <a:r>
              <a:rPr lang="en-US" sz="1900" b="1" u="sng" smtClean="0"/>
              <a:t>The </a:t>
            </a:r>
            <a:r>
              <a:rPr lang="en-US" sz="1900" b="1" u="sng" dirty="0" smtClean="0"/>
              <a:t>bulb</a:t>
            </a:r>
            <a:r>
              <a:rPr lang="en-US" sz="1900" b="1" u="sng" smtClean="0"/>
              <a:t>:</a:t>
            </a:r>
            <a:r>
              <a:rPr lang="en-US" sz="1900" smtClean="0"/>
              <a:t> The </a:t>
            </a:r>
            <a:r>
              <a:rPr lang="en-US" sz="1900" dirty="0"/>
              <a:t>bulb can be very small depending </a:t>
            </a:r>
            <a:r>
              <a:rPr lang="en-US" sz="1900"/>
              <a:t>upon </a:t>
            </a:r>
            <a:r>
              <a:rPr lang="en-US" sz="1900" smtClean="0"/>
              <a:t>the quantity </a:t>
            </a:r>
            <a:r>
              <a:rPr lang="en-US" sz="1900"/>
              <a:t>of </a:t>
            </a:r>
            <a:r>
              <a:rPr lang="en-US" sz="1900" smtClean="0"/>
              <a:t>substance </a:t>
            </a:r>
            <a:r>
              <a:rPr lang="en-US" sz="1900"/>
              <a:t>necessary </a:t>
            </a:r>
            <a:r>
              <a:rPr lang="en-US" sz="1900" smtClean="0"/>
              <a:t>to </a:t>
            </a:r>
            <a:r>
              <a:rPr lang="en-US" sz="1900"/>
              <a:t>cover </a:t>
            </a:r>
            <a:r>
              <a:rPr lang="en-US" sz="1900" smtClean="0"/>
              <a:t>the </a:t>
            </a:r>
            <a:r>
              <a:rPr lang="en-US" sz="1900"/>
              <a:t>required </a:t>
            </a:r>
            <a:r>
              <a:rPr lang="en-US" sz="1900" smtClean="0"/>
              <a:t>temperature </a:t>
            </a:r>
            <a:r>
              <a:rPr lang="en-US" sz="1900" dirty="0"/>
              <a:t>range</a:t>
            </a:r>
            <a:r>
              <a:rPr lang="en-US" sz="1900"/>
              <a:t>. </a:t>
            </a:r>
            <a:r>
              <a:rPr lang="en-US" sz="1900" smtClean="0"/>
              <a:t>It </a:t>
            </a:r>
            <a:r>
              <a:rPr lang="en-US" sz="1900" dirty="0"/>
              <a:t>is </a:t>
            </a:r>
            <a:r>
              <a:rPr lang="en-US" sz="1900"/>
              <a:t>necessary </a:t>
            </a:r>
            <a:r>
              <a:rPr lang="en-US" sz="1900" smtClean="0"/>
              <a:t>to </a:t>
            </a:r>
            <a:r>
              <a:rPr lang="en-US" sz="1900"/>
              <a:t>ensure </a:t>
            </a:r>
            <a:r>
              <a:rPr lang="en-US" sz="1900" smtClean="0"/>
              <a:t>that at </a:t>
            </a:r>
            <a:r>
              <a:rPr lang="en-US" sz="1900"/>
              <a:t>no </a:t>
            </a:r>
            <a:r>
              <a:rPr lang="en-US" sz="1900" smtClean="0"/>
              <a:t>time </a:t>
            </a:r>
            <a:r>
              <a:rPr lang="en-US" sz="1900"/>
              <a:t>during </a:t>
            </a:r>
            <a:r>
              <a:rPr lang="en-US" sz="1900" smtClean="0"/>
              <a:t>temperature </a:t>
            </a:r>
            <a:r>
              <a:rPr lang="en-US" sz="1900"/>
              <a:t>cycling </a:t>
            </a:r>
            <a:r>
              <a:rPr lang="en-US" sz="1900" smtClean="0"/>
              <a:t>the substance </a:t>
            </a:r>
            <a:r>
              <a:rPr lang="en-US" sz="1900"/>
              <a:t>reassembles </a:t>
            </a:r>
            <a:r>
              <a:rPr lang="en-US" sz="1900" smtClean="0"/>
              <a:t>into </a:t>
            </a:r>
            <a:r>
              <a:rPr lang="en-US" sz="1900" dirty="0"/>
              <a:t>a single phase</a:t>
            </a:r>
            <a:r>
              <a:rPr lang="en-US" sz="1900"/>
              <a:t>. </a:t>
            </a:r>
            <a:r>
              <a:rPr lang="en-US" sz="1900" smtClean="0"/>
              <a:t>The </a:t>
            </a:r>
            <a:r>
              <a:rPr lang="en-US" sz="1900" dirty="0"/>
              <a:t>maximum </a:t>
            </a:r>
            <a:r>
              <a:rPr lang="en-US" sz="1900"/>
              <a:t>pressure </a:t>
            </a:r>
            <a:r>
              <a:rPr lang="en-US" sz="1900" smtClean="0"/>
              <a:t>that </a:t>
            </a:r>
            <a:r>
              <a:rPr lang="en-US" sz="1900" dirty="0"/>
              <a:t>will </a:t>
            </a:r>
            <a:r>
              <a:rPr lang="en-US" sz="1900"/>
              <a:t>occur </a:t>
            </a:r>
            <a:r>
              <a:rPr lang="en-US" sz="1900" smtClean="0"/>
              <a:t>determines the thickness </a:t>
            </a:r>
            <a:r>
              <a:rPr lang="en-US" sz="1900"/>
              <a:t>of </a:t>
            </a:r>
            <a:r>
              <a:rPr lang="en-US" sz="1900" smtClean="0"/>
              <a:t>the </a:t>
            </a:r>
            <a:r>
              <a:rPr lang="en-US" sz="1900" dirty="0"/>
              <a:t>walls </a:t>
            </a:r>
            <a:r>
              <a:rPr lang="en-US" sz="1900"/>
              <a:t>of </a:t>
            </a:r>
            <a:r>
              <a:rPr lang="en-US" sz="1900" smtClean="0"/>
              <a:t>the </a:t>
            </a:r>
            <a:r>
              <a:rPr lang="en-US" sz="1900" dirty="0"/>
              <a:t>bulb</a:t>
            </a:r>
            <a:r>
              <a:rPr lang="en-US" sz="1900"/>
              <a:t>. </a:t>
            </a:r>
            <a:r>
              <a:rPr lang="en-US" sz="1900" smtClean="0"/>
              <a:t>The </a:t>
            </a:r>
            <a:r>
              <a:rPr lang="en-US" sz="1900" dirty="0"/>
              <a:t>bulb is formed from </a:t>
            </a:r>
            <a:r>
              <a:rPr lang="en-US" sz="1900"/>
              <a:t>a </a:t>
            </a:r>
            <a:r>
              <a:rPr lang="en-US" sz="1900" smtClean="0"/>
              <a:t>material that </a:t>
            </a:r>
            <a:r>
              <a:rPr lang="en-US" sz="1900" dirty="0"/>
              <a:t>is a </a:t>
            </a:r>
            <a:r>
              <a:rPr lang="en-US" sz="1900"/>
              <a:t>good </a:t>
            </a:r>
            <a:r>
              <a:rPr lang="en-US" sz="1900" smtClean="0"/>
              <a:t>heat conductor</a:t>
            </a:r>
            <a:r>
              <a:rPr lang="en-US" sz="1900" dirty="0"/>
              <a:t>, is </a:t>
            </a:r>
            <a:r>
              <a:rPr lang="en-US" sz="1900"/>
              <a:t>chemically </a:t>
            </a:r>
            <a:r>
              <a:rPr lang="en-US" sz="1900" smtClean="0"/>
              <a:t>neutral</a:t>
            </a:r>
            <a:r>
              <a:rPr lang="en-US" sz="1900" dirty="0"/>
              <a:t>, </a:t>
            </a:r>
            <a:r>
              <a:rPr lang="en-US" sz="1900"/>
              <a:t>and </a:t>
            </a:r>
            <a:r>
              <a:rPr lang="en-US" sz="1900" smtClean="0"/>
              <a:t>neither </a:t>
            </a:r>
            <a:r>
              <a:rPr lang="en-US" sz="1900" dirty="0"/>
              <a:t>absorbs nor desorbs gases. </a:t>
            </a:r>
            <a:endParaRPr lang="en-US" sz="1900" b="1" u="sng" dirty="0"/>
          </a:p>
          <a:p>
            <a:pPr marL="285750" indent="-285750">
              <a:buFont typeface="Wingdings" pitchFamily="2" charset="2"/>
              <a:buChar char="Ø"/>
            </a:pPr>
            <a:endParaRPr lang="en-US" sz="1900" dirty="0"/>
          </a:p>
        </p:txBody>
      </p:sp>
    </p:spTree>
    <p:extLst>
      <p:ext uri="{BB962C8B-B14F-4D97-AF65-F5344CB8AC3E}">
        <p14:creationId xmlns:p14="http://schemas.microsoft.com/office/powerpoint/2010/main" val="457015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685800" y="457200"/>
                <a:ext cx="7696200" cy="6186309"/>
              </a:xfrm>
              <a:prstGeom prst="rect">
                <a:avLst/>
              </a:prstGeom>
              <a:noFill/>
            </p:spPr>
            <p:txBody>
              <a:bodyPr wrap="square" rtlCol="0">
                <a:spAutoFit/>
              </a:bodyPr>
              <a:lstStyle/>
              <a:p>
                <a:pPr marL="285750" indent="-285750">
                  <a:buFont typeface="Wingdings" pitchFamily="2" charset="2"/>
                  <a:buChar char="Ø"/>
                </a:pPr>
                <a:r>
                  <a:rPr lang="en-US" b="1" u="sng" smtClean="0"/>
                  <a:t>The connecting </a:t>
                </a:r>
                <a:r>
                  <a:rPr lang="en-US" b="1" u="sng" dirty="0" smtClean="0"/>
                  <a:t>pipe: </a:t>
                </a:r>
                <a:r>
                  <a:rPr lang="en-US"/>
                  <a:t>Because </a:t>
                </a:r>
                <a:r>
                  <a:rPr lang="en-US" smtClean="0"/>
                  <a:t>the </a:t>
                </a:r>
                <a:r>
                  <a:rPr lang="en-US" dirty="0"/>
                  <a:t>pressure sensor is </a:t>
                </a:r>
                <a:r>
                  <a:rPr lang="en-US"/>
                  <a:t>usually </a:t>
                </a:r>
                <a:r>
                  <a:rPr lang="en-US" smtClean="0"/>
                  <a:t>at </a:t>
                </a:r>
                <a:r>
                  <a:rPr lang="en-US"/>
                  <a:t>room </a:t>
                </a:r>
                <a:r>
                  <a:rPr lang="en-US" smtClean="0"/>
                  <a:t>temperature</a:t>
                </a:r>
                <a:r>
                  <a:rPr lang="en-US"/>
                  <a:t>, </a:t>
                </a:r>
                <a:r>
                  <a:rPr lang="en-US" smtClean="0"/>
                  <a:t>the connecting tube must </a:t>
                </a:r>
                <a:r>
                  <a:rPr lang="en-US" dirty="0" smtClean="0"/>
                  <a:t>be a </a:t>
                </a:r>
                <a:r>
                  <a:rPr lang="en-US"/>
                  <a:t>poor </a:t>
                </a:r>
                <a:r>
                  <a:rPr lang="en-US" smtClean="0"/>
                  <a:t>heat conductor</a:t>
                </a:r>
                <a:r>
                  <a:rPr lang="en-US" dirty="0"/>
                  <a:t>; long </a:t>
                </a:r>
                <a:r>
                  <a:rPr lang="en-US"/>
                  <a:t>enough </a:t>
                </a:r>
                <a:r>
                  <a:rPr lang="en-US" smtClean="0"/>
                  <a:t>to limit the contribution </a:t>
                </a:r>
                <a:r>
                  <a:rPr lang="en-US"/>
                  <a:t>of </a:t>
                </a:r>
                <a:r>
                  <a:rPr lang="en-US" smtClean="0"/>
                  <a:t>heat </a:t>
                </a:r>
                <a:r>
                  <a:rPr lang="en-US"/>
                  <a:t>due </a:t>
                </a:r>
                <a:r>
                  <a:rPr lang="en-US" smtClean="0"/>
                  <a:t>to the temperature gradient; </a:t>
                </a:r>
                <a:r>
                  <a:rPr lang="en-US"/>
                  <a:t>equipped </a:t>
                </a:r>
                <a:r>
                  <a:rPr lang="en-US" smtClean="0"/>
                  <a:t>with </a:t>
                </a:r>
                <a:r>
                  <a:rPr lang="en-US"/>
                  <a:t>a </a:t>
                </a:r>
                <a:r>
                  <a:rPr lang="en-US" smtClean="0"/>
                  <a:t>radiation trap to </a:t>
                </a:r>
                <a:r>
                  <a:rPr lang="en-US"/>
                  <a:t>avoid </a:t>
                </a:r>
                <a:r>
                  <a:rPr lang="en-US" smtClean="0"/>
                  <a:t>direct radiation heating </a:t>
                </a:r>
                <a:r>
                  <a:rPr lang="en-US"/>
                  <a:t>of </a:t>
                </a:r>
                <a:r>
                  <a:rPr lang="en-US" smtClean="0"/>
                  <a:t>the separation </a:t>
                </a:r>
                <a:r>
                  <a:rPr lang="en-US"/>
                  <a:t>surface </a:t>
                </a:r>
                <a:r>
                  <a:rPr lang="en-US" smtClean="0"/>
                  <a:t>between the two </a:t>
                </a:r>
                <a:r>
                  <a:rPr lang="en-US" dirty="0"/>
                  <a:t>phases; small </a:t>
                </a:r>
                <a:r>
                  <a:rPr lang="en-US"/>
                  <a:t>enough </a:t>
                </a:r>
                <a:r>
                  <a:rPr lang="en-US" smtClean="0"/>
                  <a:t>that its </a:t>
                </a:r>
                <a:r>
                  <a:rPr lang="en-US" dirty="0"/>
                  <a:t>volume is small </a:t>
                </a:r>
                <a:r>
                  <a:rPr lang="en-US"/>
                  <a:t>compared </a:t>
                </a:r>
                <a:r>
                  <a:rPr lang="en-US" smtClean="0"/>
                  <a:t>to the </a:t>
                </a:r>
                <a:r>
                  <a:rPr lang="en-US" dirty="0"/>
                  <a:t>volume of vapour </a:t>
                </a:r>
                <a:r>
                  <a:rPr lang="en-US"/>
                  <a:t>in </a:t>
                </a:r>
                <a:r>
                  <a:rPr lang="en-US" smtClean="0"/>
                  <a:t>the </a:t>
                </a:r>
                <a:r>
                  <a:rPr lang="en-US"/>
                  <a:t>bulb </a:t>
                </a:r>
                <a:r>
                  <a:rPr lang="en-US" smtClean="0"/>
                  <a:t>to prevent </a:t>
                </a:r>
                <a:r>
                  <a:rPr lang="en-US" dirty="0"/>
                  <a:t>a large change </a:t>
                </a:r>
                <a:r>
                  <a:rPr lang="en-US"/>
                  <a:t>in </a:t>
                </a:r>
                <a:r>
                  <a:rPr lang="en-US" smtClean="0"/>
                  <a:t>the </a:t>
                </a:r>
                <a:r>
                  <a:rPr lang="en-US"/>
                  <a:t>liquid/vapour </a:t>
                </a:r>
                <a:r>
                  <a:rPr lang="en-US" smtClean="0"/>
                  <a:t>ratio</a:t>
                </a:r>
                <a:r>
                  <a:rPr lang="en-US" dirty="0"/>
                  <a:t>; of </a:t>
                </a:r>
                <a:r>
                  <a:rPr lang="en-US"/>
                  <a:t>cross </a:t>
                </a:r>
                <a:r>
                  <a:rPr lang="en-US" smtClean="0"/>
                  <a:t>section sufficient to limit thermo molecular effects </a:t>
                </a:r>
                <a:r>
                  <a:rPr lang="en-US"/>
                  <a:t>and </a:t>
                </a:r>
                <a:r>
                  <a:rPr lang="en-US" smtClean="0"/>
                  <a:t>to </a:t>
                </a:r>
                <a:r>
                  <a:rPr lang="en-US" dirty="0"/>
                  <a:t>avoid </a:t>
                </a:r>
                <a:r>
                  <a:rPr lang="en-US" dirty="0" smtClean="0"/>
                  <a:t>blocking.</a:t>
                </a:r>
              </a:p>
              <a:p>
                <a:pPr marL="285750" indent="-285750">
                  <a:buFont typeface="Wingdings" pitchFamily="2" charset="2"/>
                  <a:buChar char="Ø"/>
                </a:pPr>
                <a:r>
                  <a:rPr lang="en-US" b="1" u="sng" dirty="0" smtClean="0"/>
                  <a:t>Pressure sensor</a:t>
                </a:r>
                <a:r>
                  <a:rPr lang="en-US" b="1" u="sng" smtClean="0"/>
                  <a:t>: </a:t>
                </a:r>
                <a:r>
                  <a:rPr lang="en-US" smtClean="0"/>
                  <a:t>The </a:t>
                </a:r>
                <a:r>
                  <a:rPr lang="en-US" dirty="0"/>
                  <a:t>sensor is chosen </a:t>
                </a:r>
                <a:r>
                  <a:rPr lang="en-US"/>
                  <a:t>according </a:t>
                </a:r>
                <a:r>
                  <a:rPr lang="en-US" smtClean="0"/>
                  <a:t>to the temperature </a:t>
                </a:r>
                <a:r>
                  <a:rPr lang="en-US" dirty="0"/>
                  <a:t>range </a:t>
                </a:r>
                <a:r>
                  <a:rPr lang="en-US"/>
                  <a:t>and </a:t>
                </a:r>
                <a:r>
                  <a:rPr lang="en-US" smtClean="0"/>
                  <a:t>the </a:t>
                </a:r>
                <a:r>
                  <a:rPr lang="en-US" dirty="0"/>
                  <a:t>precision required. For </a:t>
                </a:r>
                <a:r>
                  <a:rPr lang="en-US"/>
                  <a:t>an </a:t>
                </a:r>
                <a:r>
                  <a:rPr lang="en-US" smtClean="0"/>
                  <a:t>industrial thermometer it </a:t>
                </a:r>
                <a:r>
                  <a:rPr lang="en-US"/>
                  <a:t>is </a:t>
                </a:r>
                <a:r>
                  <a:rPr lang="en-US" smtClean="0"/>
                  <a:t>most often </a:t>
                </a:r>
                <a:r>
                  <a:rPr lang="en-US" dirty="0"/>
                  <a:t>a Bourdon gauge, or a mercury or oil (or </a:t>
                </a:r>
                <a:r>
                  <a:rPr lang="en-US"/>
                  <a:t>any </a:t>
                </a:r>
                <a:r>
                  <a:rPr lang="en-US" smtClean="0"/>
                  <a:t>substance </a:t>
                </a:r>
                <a:r>
                  <a:rPr lang="en-US" dirty="0"/>
                  <a:t>having small vapour pressure</a:t>
                </a:r>
                <a:r>
                  <a:rPr lang="en-US"/>
                  <a:t>) </a:t>
                </a:r>
                <a:r>
                  <a:rPr lang="en-US" smtClean="0"/>
                  <a:t>manometer</a:t>
                </a:r>
                <a:r>
                  <a:rPr lang="en-US" dirty="0" smtClean="0"/>
                  <a:t>. </a:t>
                </a:r>
                <a:r>
                  <a:rPr lang="en-US" dirty="0"/>
                  <a:t>A diaphragm </a:t>
                </a:r>
                <a:r>
                  <a:rPr lang="en-US"/>
                  <a:t>pressure </a:t>
                </a:r>
                <a:r>
                  <a:rPr lang="en-US" smtClean="0"/>
                  <a:t>transducer </a:t>
                </a:r>
                <a:r>
                  <a:rPr lang="en-US" dirty="0"/>
                  <a:t>is also used, giving a </a:t>
                </a:r>
                <a:r>
                  <a:rPr lang="en-US"/>
                  <a:t>signal </a:t>
                </a:r>
                <a:r>
                  <a:rPr lang="en-US" smtClean="0"/>
                  <a:t>that </a:t>
                </a:r>
                <a:r>
                  <a:rPr lang="en-US" dirty="0"/>
                  <a:t>can be amplified and handled by </a:t>
                </a:r>
                <a:r>
                  <a:rPr lang="en-US"/>
                  <a:t>a </a:t>
                </a:r>
                <a:r>
                  <a:rPr lang="en-US" smtClean="0"/>
                  <a:t>computer</a:t>
                </a:r>
                <a:r>
                  <a:rPr lang="en-US" dirty="0"/>
                  <a:t>. </a:t>
                </a:r>
                <a:endParaRPr lang="en-US" dirty="0" smtClean="0"/>
              </a:p>
              <a:p>
                <a:pPr marL="285750" indent="-285750">
                  <a:buFont typeface="Wingdings" pitchFamily="2" charset="2"/>
                  <a:buChar char="ü"/>
                </a:pPr>
                <a:r>
                  <a:rPr lang="en-US" dirty="0" smtClean="0"/>
                  <a:t>However, vapour </a:t>
                </a:r>
                <a:r>
                  <a:rPr lang="en-US" smtClean="0"/>
                  <a:t>pressure thermometer is at best </a:t>
                </a:r>
                <a:r>
                  <a:rPr lang="en-US" dirty="0" smtClean="0"/>
                  <a:t>a </a:t>
                </a:r>
                <a:r>
                  <a:rPr lang="en-US" smtClean="0"/>
                  <a:t>secondary thermometer </a:t>
                </a:r>
                <a:r>
                  <a:rPr lang="en-US" dirty="0" smtClean="0"/>
                  <a:t>only </a:t>
                </a:r>
                <a:r>
                  <a:rPr lang="en-US" smtClean="0"/>
                  <a:t>since the theoretical knowledge about the </a:t>
                </a:r>
                <a:r>
                  <a:rPr lang="en-US" dirty="0" smtClean="0"/>
                  <a:t>dependence of vapour pressure </a:t>
                </a:r>
                <a:r>
                  <a:rPr lang="en-US" smtClean="0"/>
                  <a:t>on temperature is not such that </a:t>
                </a:r>
                <a:r>
                  <a:rPr lang="en-US" dirty="0" smtClean="0"/>
                  <a:t>we can derive simple </a:t>
                </a:r>
                <a:r>
                  <a:rPr lang="en-US" smtClean="0"/>
                  <a:t>and complete equation from the first </a:t>
                </a:r>
                <a:r>
                  <a:rPr lang="en-US" dirty="0" smtClean="0"/>
                  <a:t>principles.</a:t>
                </a:r>
              </a:p>
              <a:p>
                <a:pPr marL="285750" indent="-285750">
                  <a:buFont typeface="Wingdings" pitchFamily="2" charset="2"/>
                  <a:buChar char="v"/>
                </a:pPr>
                <a:r>
                  <a:rPr lang="en-US" smtClean="0"/>
                  <a:t>If the substance taken </a:t>
                </a:r>
                <a:r>
                  <a:rPr lang="en-US" dirty="0" smtClean="0"/>
                  <a:t>is freshly prepared normal liquid hydrogen (75% </a:t>
                </a:r>
                <a:r>
                  <a:rPr lang="en-US" smtClean="0"/>
                  <a:t>in ortho </a:t>
                </a:r>
                <a:r>
                  <a:rPr lang="en-US" dirty="0" smtClean="0"/>
                  <a:t>form and 25% in para form</a:t>
                </a:r>
                <a:r>
                  <a:rPr lang="en-US" smtClean="0"/>
                  <a:t>) then the temperature </a:t>
                </a:r>
                <a:r>
                  <a:rPr lang="en-US" dirty="0" smtClean="0"/>
                  <a:t>can </a:t>
                </a:r>
                <a:r>
                  <a:rPr lang="en-US" smtClean="0"/>
                  <a:t>be calculated from the </a:t>
                </a:r>
                <a:r>
                  <a:rPr lang="en-US" dirty="0" smtClean="0"/>
                  <a:t>formula:</a:t>
                </a:r>
                <a14:m>
                  <m:oMath xmlns:m="http://schemas.openxmlformats.org/officeDocument/2006/math">
                    <m:r>
                      <a:rPr lang="en-US" b="0" i="0" smtClean="0">
                        <a:latin typeface="Cambria Math"/>
                      </a:rPr>
                      <m:t>      </m:t>
                    </m:r>
                    <m:r>
                      <a:rPr lang="en-US" b="0" i="1" smtClean="0">
                        <a:latin typeface="Cambria Math"/>
                      </a:rPr>
                      <m:t>𝑙𝑜𝑔𝑃</m:t>
                    </m:r>
                    <m:r>
                      <a:rPr lang="en-US" b="0" i="1" smtClean="0">
                        <a:latin typeface="Cambria Math"/>
                      </a:rPr>
                      <m:t>=4.66687+0.020537</m:t>
                    </m:r>
                    <m:r>
                      <a:rPr lang="en-US" b="0" i="1" smtClean="0">
                        <a:latin typeface="Cambria Math"/>
                      </a:rPr>
                      <m:t>𝑇</m:t>
                    </m:r>
                    <m:r>
                      <a:rPr lang="en-US" b="0" i="1" smtClean="0">
                        <a:latin typeface="Cambria Math"/>
                      </a:rPr>
                      <m:t>−</m:t>
                    </m:r>
                    <m:f>
                      <m:fPr>
                        <m:type m:val="skw"/>
                        <m:ctrlPr>
                          <a:rPr lang="en-US" b="0" i="1" smtClean="0">
                            <a:latin typeface="Cambria Math"/>
                          </a:rPr>
                        </m:ctrlPr>
                      </m:fPr>
                      <m:num>
                        <m:r>
                          <a:rPr lang="en-US" b="0" i="1" smtClean="0">
                            <a:latin typeface="Cambria Math"/>
                          </a:rPr>
                          <m:t>44.9569</m:t>
                        </m:r>
                      </m:num>
                      <m:den>
                        <m:r>
                          <a:rPr lang="en-US" b="0" i="1" smtClean="0">
                            <a:latin typeface="Cambria Math"/>
                          </a:rPr>
                          <m:t>𝑇</m:t>
                        </m:r>
                      </m:den>
                    </m:f>
                  </m:oMath>
                </a14:m>
                <a:r>
                  <a:rPr lang="en-US" dirty="0" smtClean="0"/>
                  <a:t> and </a:t>
                </a:r>
                <a:r>
                  <a:rPr lang="en-US" smtClean="0"/>
                  <a:t>once the </a:t>
                </a:r>
                <a:r>
                  <a:rPr lang="en-US" dirty="0" smtClean="0"/>
                  <a:t>conversion is over and equilibrium has </a:t>
                </a:r>
                <a:r>
                  <a:rPr lang="en-US" smtClean="0"/>
                  <a:t>reached the </a:t>
                </a:r>
                <a:r>
                  <a:rPr lang="en-US" dirty="0" smtClean="0"/>
                  <a:t>formula </a:t>
                </a:r>
                <a:r>
                  <a:rPr lang="en-US" smtClean="0"/>
                  <a:t>changes to</a:t>
                </a:r>
                <a:r>
                  <a:rPr lang="en-US" dirty="0" smtClean="0"/>
                  <a:t>:</a:t>
                </a:r>
              </a:p>
              <a:p>
                <a:r>
                  <a:rPr lang="en-US" dirty="0"/>
                  <a:t>	</a:t>
                </a:r>
                <a:r>
                  <a:rPr lang="en-US" dirty="0" smtClean="0"/>
                  <a:t>	</a:t>
                </a:r>
                <a14:m>
                  <m:oMath xmlns:m="http://schemas.openxmlformats.org/officeDocument/2006/math">
                    <m:r>
                      <a:rPr lang="en-US" b="0" i="1" smtClean="0">
                        <a:latin typeface="Cambria Math"/>
                      </a:rPr>
                      <m:t>𝑙𝑜𝑔𝑃</m:t>
                    </m:r>
                    <m:d>
                      <m:dPr>
                        <m:ctrlPr>
                          <a:rPr lang="en-US" b="0" i="1" smtClean="0">
                            <a:latin typeface="Cambria Math"/>
                          </a:rPr>
                        </m:ctrlPr>
                      </m:dPr>
                      <m:e>
                        <m:r>
                          <a:rPr lang="en-US" b="0" i="1" smtClean="0">
                            <a:latin typeface="Cambria Math"/>
                          </a:rPr>
                          <m:t>𝑚𝑚</m:t>
                        </m:r>
                      </m:e>
                    </m:d>
                    <m:r>
                      <a:rPr lang="en-US" b="0" i="1" smtClean="0">
                        <a:latin typeface="Cambria Math"/>
                      </a:rPr>
                      <m:t>=4.64392+0.02093</m:t>
                    </m:r>
                    <m:r>
                      <a:rPr lang="en-US" b="0" i="1" smtClean="0">
                        <a:latin typeface="Cambria Math"/>
                      </a:rPr>
                      <m:t>𝑇</m:t>
                    </m:r>
                    <m:r>
                      <a:rPr lang="en-US" b="0" i="1" smtClean="0">
                        <a:latin typeface="Cambria Math"/>
                      </a:rPr>
                      <m:t> −</m:t>
                    </m:r>
                    <m:f>
                      <m:fPr>
                        <m:type m:val="skw"/>
                        <m:ctrlPr>
                          <a:rPr lang="en-US" b="0" i="1" smtClean="0">
                            <a:latin typeface="Cambria Math"/>
                          </a:rPr>
                        </m:ctrlPr>
                      </m:fPr>
                      <m:num>
                        <m:r>
                          <a:rPr lang="en-US" b="0" i="1" smtClean="0">
                            <a:latin typeface="Cambria Math"/>
                          </a:rPr>
                          <m:t>44.3450</m:t>
                        </m:r>
                      </m:num>
                      <m:den>
                        <m:r>
                          <a:rPr lang="en-US" b="0" i="1" smtClean="0">
                            <a:latin typeface="Cambria Math"/>
                          </a:rPr>
                          <m:t>𝑇</m:t>
                        </m:r>
                      </m:den>
                    </m:f>
                    <m:r>
                      <a:rPr lang="en-US" b="0" i="0" smtClean="0">
                        <a:latin typeface="Cambria Math"/>
                      </a:rPr>
                      <m:t>  .</m:t>
                    </m:r>
                  </m:oMath>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685800" y="457200"/>
                <a:ext cx="7696200" cy="6186309"/>
              </a:xfrm>
              <a:prstGeom prst="rect">
                <a:avLst/>
              </a:prstGeom>
              <a:blipFill rotWithShape="1">
                <a:blip r:embed="rId2"/>
                <a:stretch>
                  <a:fillRect l="-555" t="-493" r="-79" b="-9655"/>
                </a:stretch>
              </a:blipFill>
            </p:spPr>
            <p:txBody>
              <a:bodyPr/>
              <a:lstStyle/>
              <a:p>
                <a:r>
                  <a:rPr lang="en-US">
                    <a:noFill/>
                  </a:rPr>
                  <a:t> </a:t>
                </a:r>
              </a:p>
            </p:txBody>
          </p:sp>
        </mc:Fallback>
      </mc:AlternateContent>
    </p:spTree>
    <p:extLst>
      <p:ext uri="{BB962C8B-B14F-4D97-AF65-F5344CB8AC3E}">
        <p14:creationId xmlns:p14="http://schemas.microsoft.com/office/powerpoint/2010/main" val="1499720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304800"/>
                <a:ext cx="8458200" cy="5677067"/>
              </a:xfrm>
              <a:prstGeom prst="rect">
                <a:avLst/>
              </a:prstGeom>
              <a:noFill/>
            </p:spPr>
            <p:txBody>
              <a:bodyPr wrap="square" rtlCol="0">
                <a:spAutoFit/>
              </a:bodyPr>
              <a:lstStyle/>
              <a:p>
                <a:pPr marL="285750" indent="-285750">
                  <a:buFont typeface="Wingdings" pitchFamily="2" charset="2"/>
                  <a:buChar char="Ø"/>
                </a:pPr>
                <a:r>
                  <a:rPr lang="en-US" dirty="0" smtClean="0"/>
                  <a:t>For liquid </a:t>
                </a:r>
                <a:r>
                  <a:rPr lang="en-US" baseline="30000" smtClean="0"/>
                  <a:t>3</a:t>
                </a:r>
                <a:r>
                  <a:rPr lang="en-US" smtClean="0"/>
                  <a:t>He the </a:t>
                </a:r>
                <a:r>
                  <a:rPr lang="en-US" dirty="0" smtClean="0"/>
                  <a:t>following formulae are used:</a:t>
                </a:r>
              </a:p>
              <a:p>
                <a:pPr marL="1257300" lvl="2" indent="-342900">
                  <a:buFont typeface="+mj-lt"/>
                  <a:buAutoNum type="arabicPeriod"/>
                </a:pPr>
                <a:r>
                  <a:rPr lang="en-US" smtClean="0"/>
                  <a:t>In the temperature </a:t>
                </a:r>
                <a:r>
                  <a:rPr lang="en-US" dirty="0" smtClean="0"/>
                  <a:t>range: </a:t>
                </a:r>
                <a:r>
                  <a:rPr lang="en-US" smtClean="0"/>
                  <a:t>3.3K to </a:t>
                </a:r>
                <a:r>
                  <a:rPr lang="en-US" dirty="0" smtClean="0"/>
                  <a:t>1K:</a:t>
                </a:r>
              </a:p>
              <a:p>
                <a:pPr lvl="2"/>
                <a14:m>
                  <m:oMath xmlns:m="http://schemas.openxmlformats.org/officeDocument/2006/math">
                    <m:r>
                      <a:rPr lang="en-US" b="0" i="1" smtClean="0">
                        <a:latin typeface="Cambria Math"/>
                      </a:rPr>
                      <m:t>𝑙𝑜𝑔𝑃</m:t>
                    </m:r>
                    <m:d>
                      <m:dPr>
                        <m:ctrlPr>
                          <a:rPr lang="en-US" b="0" i="1" smtClean="0">
                            <a:latin typeface="Cambria Math"/>
                          </a:rPr>
                        </m:ctrlPr>
                      </m:dPr>
                      <m:e>
                        <m:r>
                          <a:rPr lang="en-US" b="0" i="1" smtClean="0">
                            <a:latin typeface="Cambria Math"/>
                          </a:rPr>
                          <m:t>𝑚𝑚</m:t>
                        </m:r>
                      </m:e>
                    </m:d>
                    <m:r>
                      <a:rPr lang="en-US" b="0" i="1" smtClean="0">
                        <a:latin typeface="Cambria Math"/>
                      </a:rPr>
                      <m:t>=</m:t>
                    </m:r>
                    <m:f>
                      <m:fPr>
                        <m:ctrlPr>
                          <a:rPr lang="en-US" b="0" i="1" smtClean="0">
                            <a:latin typeface="Cambria Math"/>
                          </a:rPr>
                        </m:ctrlPr>
                      </m:fPr>
                      <m:num>
                        <m:r>
                          <a:rPr lang="en-US" b="0" i="1" smtClean="0">
                            <a:latin typeface="Cambria Math"/>
                          </a:rPr>
                          <m:t>0.97796</m:t>
                        </m:r>
                      </m:num>
                      <m:den>
                        <m:r>
                          <a:rPr lang="en-US" b="0" i="1" smtClean="0">
                            <a:latin typeface="Cambria Math"/>
                          </a:rPr>
                          <m:t>𝑇</m:t>
                        </m:r>
                      </m:den>
                    </m:f>
                  </m:oMath>
                </a14:m>
                <a:r>
                  <a:rPr lang="en-US" dirty="0" smtClean="0"/>
                  <a:t> </a:t>
                </a:r>
                <a:r>
                  <a:rPr lang="en-US" smtClean="0"/>
                  <a:t>+215logT </a:t>
                </a:r>
                <a:r>
                  <a:rPr lang="en-US" dirty="0" smtClean="0"/>
                  <a:t>+ 0.00302</a:t>
                </a:r>
                <a14:m>
                  <m:oMath xmlns:m="http://schemas.openxmlformats.org/officeDocument/2006/math">
                    <m:sSup>
                      <m:sSupPr>
                        <m:ctrlPr>
                          <a:rPr lang="en-US" i="1" smtClean="0">
                            <a:latin typeface="Cambria Math"/>
                          </a:rPr>
                        </m:ctrlPr>
                      </m:sSupPr>
                      <m:e>
                        <m:r>
                          <a:rPr lang="en-US" b="0" i="1" smtClean="0">
                            <a:latin typeface="Cambria Math"/>
                          </a:rPr>
                          <m:t>𝑇</m:t>
                        </m:r>
                      </m:e>
                      <m:sup>
                        <m:r>
                          <a:rPr lang="en-US" b="0" i="1" smtClean="0">
                            <a:latin typeface="Cambria Math"/>
                          </a:rPr>
                          <m:t>3</m:t>
                        </m:r>
                      </m:sup>
                    </m:sSup>
                  </m:oMath>
                </a14:m>
                <a:r>
                  <a:rPr lang="en-US" dirty="0" smtClean="0"/>
                  <a:t> + 1.91594</a:t>
                </a:r>
              </a:p>
              <a:p>
                <a:pPr marL="1257300" lvl="2" indent="-342900">
                  <a:buAutoNum type="arabicPeriod" startAt="2"/>
                </a:pPr>
                <a:r>
                  <a:rPr lang="en-US" dirty="0" smtClean="0"/>
                  <a:t>Below 1K: </a:t>
                </a:r>
              </a:p>
              <a:p>
                <a:pPr lvl="2"/>
                <a14:m>
                  <m:oMath xmlns:m="http://schemas.openxmlformats.org/officeDocument/2006/math">
                    <m:r>
                      <a:rPr lang="en-US" b="0" i="1" smtClean="0">
                        <a:latin typeface="Cambria Math"/>
                      </a:rPr>
                      <m:t>𝑙𝑜𝑔𝑃</m:t>
                    </m:r>
                    <m:d>
                      <m:dPr>
                        <m:ctrlPr>
                          <a:rPr lang="en-US" b="0" i="1" smtClean="0">
                            <a:latin typeface="Cambria Math"/>
                          </a:rPr>
                        </m:ctrlPr>
                      </m:dPr>
                      <m:e>
                        <m:r>
                          <a:rPr lang="en-US" b="0" i="1" smtClean="0">
                            <a:latin typeface="Cambria Math"/>
                          </a:rPr>
                          <m:t>𝑚𝑚</m:t>
                        </m:r>
                      </m:e>
                    </m:d>
                    <m:r>
                      <a:rPr lang="en-US" b="0" i="1" smtClean="0">
                        <a:latin typeface="Cambria Math"/>
                      </a:rPr>
                      <m:t>=</m:t>
                    </m:r>
                    <m:f>
                      <m:fPr>
                        <m:ctrlPr>
                          <a:rPr lang="en-US" b="0" i="1" smtClean="0">
                            <a:latin typeface="Cambria Math"/>
                          </a:rPr>
                        </m:ctrlPr>
                      </m:fPr>
                      <m:num>
                        <m:r>
                          <a:rPr lang="en-US" b="0" i="1" smtClean="0">
                            <a:latin typeface="Cambria Math"/>
                          </a:rPr>
                          <m:t>1.10371</m:t>
                        </m:r>
                      </m:num>
                      <m:den>
                        <m:r>
                          <a:rPr lang="en-US" b="0" i="1" smtClean="0">
                            <a:latin typeface="Cambria Math"/>
                          </a:rPr>
                          <m:t>𝑇</m:t>
                        </m:r>
                      </m:den>
                    </m:f>
                  </m:oMath>
                </a14:m>
                <a:r>
                  <a:rPr lang="en-US" dirty="0" smtClean="0"/>
                  <a:t> </a:t>
                </a:r>
                <a:r>
                  <a:rPr lang="en-US" smtClean="0"/>
                  <a:t>+2.3214logT </a:t>
                </a:r>
                <a:r>
                  <a:rPr lang="en-US" dirty="0" smtClean="0"/>
                  <a:t>+ 2.0936</a:t>
                </a:r>
                <a14:m>
                  <m:oMath xmlns:m="http://schemas.openxmlformats.org/officeDocument/2006/math">
                    <m:r>
                      <a:rPr lang="en-US" b="0" i="1" smtClean="0">
                        <a:latin typeface="Cambria Math"/>
                      </a:rPr>
                      <m:t>−0.08976</m:t>
                    </m:r>
                    <m:r>
                      <a:rPr lang="en-US" b="0" i="1" smtClean="0">
                        <a:latin typeface="Cambria Math"/>
                      </a:rPr>
                      <m:t>𝑇</m:t>
                    </m:r>
                    <m:r>
                      <a:rPr lang="en-US" b="0" i="1" smtClean="0">
                        <a:latin typeface="Cambria Math"/>
                      </a:rPr>
                      <m:t>+0.03756</m:t>
                    </m:r>
                    <m:sSup>
                      <m:sSupPr>
                        <m:ctrlPr>
                          <a:rPr lang="en-US" b="0" i="1" smtClean="0">
                            <a:latin typeface="Cambria Math"/>
                          </a:rPr>
                        </m:ctrlPr>
                      </m:sSupPr>
                      <m:e>
                        <m:r>
                          <a:rPr lang="en-US" b="0" i="1" smtClean="0">
                            <a:latin typeface="Cambria Math"/>
                          </a:rPr>
                          <m:t>𝑇</m:t>
                        </m:r>
                      </m:e>
                      <m:sup>
                        <m:r>
                          <a:rPr lang="en-US" b="0" i="1" smtClean="0">
                            <a:latin typeface="Cambria Math"/>
                          </a:rPr>
                          <m:t>2</m:t>
                        </m:r>
                      </m:sup>
                    </m:sSup>
                  </m:oMath>
                </a14:m>
                <a:r>
                  <a:rPr lang="en-US" dirty="0" smtClean="0"/>
                  <a:t> </a:t>
                </a:r>
                <a:r>
                  <a:rPr lang="en-US" smtClean="0"/>
                  <a:t>- 0.004T</a:t>
                </a:r>
                <a:r>
                  <a:rPr lang="en-US" baseline="30000" smtClean="0"/>
                  <a:t>3 </a:t>
                </a:r>
                <a:r>
                  <a:rPr lang="en-US" smtClean="0"/>
                  <a:t> </a:t>
                </a:r>
                <a:r>
                  <a:rPr lang="en-US" dirty="0" smtClean="0"/>
                  <a:t>.</a:t>
                </a:r>
              </a:p>
              <a:p>
                <a:pPr marL="285750" indent="-285750">
                  <a:buFont typeface="Wingdings" pitchFamily="2" charset="2"/>
                  <a:buChar char="ü"/>
                </a:pPr>
                <a:r>
                  <a:rPr lang="en-US" smtClean="0"/>
                  <a:t>Note here that these equations </a:t>
                </a:r>
                <a:r>
                  <a:rPr lang="en-US" dirty="0" smtClean="0"/>
                  <a:t>are </a:t>
                </a:r>
                <a:r>
                  <a:rPr lang="en-US" smtClean="0"/>
                  <a:t>of type </a:t>
                </a:r>
                <a:r>
                  <a:rPr lang="en-US" dirty="0" smtClean="0"/>
                  <a:t>given by EQ(2) in slide 5</a:t>
                </a:r>
                <a:r>
                  <a:rPr lang="en-US" smtClean="0"/>
                  <a:t>. The constant coefficients are determined </a:t>
                </a:r>
                <a:r>
                  <a:rPr lang="en-US" dirty="0" smtClean="0"/>
                  <a:t>empirically. </a:t>
                </a:r>
                <a:r>
                  <a:rPr lang="en-US" smtClean="0"/>
                  <a:t>(with the </a:t>
                </a:r>
                <a:r>
                  <a:rPr lang="en-US" dirty="0" smtClean="0"/>
                  <a:t>help </a:t>
                </a:r>
                <a:r>
                  <a:rPr lang="en-US" smtClean="0"/>
                  <a:t>of experimental data</a:t>
                </a:r>
                <a:r>
                  <a:rPr lang="en-US" dirty="0" smtClean="0"/>
                  <a:t>: </a:t>
                </a:r>
                <a:r>
                  <a:rPr lang="en-US" smtClean="0"/>
                  <a:t>curve fitting</a:t>
                </a:r>
                <a:r>
                  <a:rPr lang="en-US" dirty="0" smtClean="0"/>
                  <a:t>.)</a:t>
                </a:r>
              </a:p>
              <a:p>
                <a:pPr marL="285750" indent="-285750">
                  <a:buFont typeface="Wingdings" pitchFamily="2" charset="2"/>
                  <a:buChar char="ü"/>
                </a:pPr>
                <a:endParaRPr lang="en-US" dirty="0"/>
              </a:p>
              <a:p>
                <a:r>
                  <a:rPr lang="en-US" sz="2400" b="1" u="sng" dirty="0" smtClean="0">
                    <a:effectLst>
                      <a:outerShdw blurRad="38100" dist="38100" dir="2700000" algn="tl">
                        <a:srgbClr val="000000">
                          <a:alpha val="43137"/>
                        </a:srgbClr>
                      </a:outerShdw>
                    </a:effectLst>
                  </a:rPr>
                  <a:t>2</a:t>
                </a:r>
                <a:r>
                  <a:rPr lang="en-US" sz="2400" b="1" u="sng" smtClean="0">
                    <a:effectLst>
                      <a:outerShdw blurRad="38100" dist="38100" dir="2700000" algn="tl">
                        <a:srgbClr val="000000">
                          <a:alpha val="43137"/>
                        </a:srgbClr>
                      </a:outerShdw>
                    </a:effectLst>
                  </a:rPr>
                  <a:t>. Resistance thermometers</a:t>
                </a:r>
                <a:r>
                  <a:rPr lang="en-US" sz="2400" b="1" u="sng" dirty="0" smtClean="0">
                    <a:effectLst>
                      <a:outerShdw blurRad="38100" dist="38100" dir="2700000" algn="tl">
                        <a:srgbClr val="000000">
                          <a:alpha val="43137"/>
                        </a:srgbClr>
                      </a:outerShdw>
                    </a:effectLst>
                  </a:rPr>
                  <a:t>:</a:t>
                </a:r>
              </a:p>
              <a:p>
                <a:pPr marL="285750" indent="-285750">
                  <a:buFont typeface="Wingdings" pitchFamily="2" charset="2"/>
                  <a:buChar char="Ø"/>
                </a:pPr>
                <a:r>
                  <a:rPr lang="en-US" smtClean="0"/>
                  <a:t>Resistance thermometry </a:t>
                </a:r>
                <a:r>
                  <a:rPr lang="en-US" dirty="0" smtClean="0"/>
                  <a:t>is based </a:t>
                </a:r>
                <a:r>
                  <a:rPr lang="en-US" smtClean="0"/>
                  <a:t>on temperature </a:t>
                </a:r>
                <a:r>
                  <a:rPr lang="en-US" dirty="0" smtClean="0"/>
                  <a:t>dependence </a:t>
                </a:r>
                <a:r>
                  <a:rPr lang="en-US" smtClean="0"/>
                  <a:t>of electrical resistance of metals</a:t>
                </a:r>
                <a:r>
                  <a:rPr lang="en-US" dirty="0" smtClean="0"/>
                  <a:t>, alloys </a:t>
                </a:r>
                <a:r>
                  <a:rPr lang="en-US" smtClean="0"/>
                  <a:t>and semiconductors</a:t>
                </a:r>
                <a:r>
                  <a:rPr lang="en-US" dirty="0" smtClean="0"/>
                  <a:t>. </a:t>
                </a:r>
              </a:p>
              <a:p>
                <a:pPr marL="285750" indent="-285750">
                  <a:buFont typeface="Wingdings" pitchFamily="2" charset="2"/>
                  <a:buChar char="Ø"/>
                </a:pPr>
                <a:r>
                  <a:rPr lang="en-US" smtClean="0"/>
                  <a:t>Simplest and most </a:t>
                </a:r>
                <a:r>
                  <a:rPr lang="en-US" dirty="0" smtClean="0"/>
                  <a:t>widely </a:t>
                </a:r>
                <a:r>
                  <a:rPr lang="en-US" smtClean="0"/>
                  <a:t>used method </a:t>
                </a:r>
                <a:r>
                  <a:rPr lang="en-US" dirty="0" smtClean="0"/>
                  <a:t>of </a:t>
                </a:r>
                <a:r>
                  <a:rPr lang="en-US" smtClean="0"/>
                  <a:t>low temperature thermometry</a:t>
                </a:r>
                <a:r>
                  <a:rPr lang="en-US" dirty="0" smtClean="0"/>
                  <a:t>. </a:t>
                </a:r>
                <a:r>
                  <a:rPr lang="en-US" smtClean="0"/>
                  <a:t>Owing to the fact that there </a:t>
                </a:r>
                <a:r>
                  <a:rPr lang="en-US" dirty="0" smtClean="0"/>
                  <a:t>is no simple </a:t>
                </a:r>
                <a:r>
                  <a:rPr lang="en-US" smtClean="0"/>
                  <a:t>known temperature </a:t>
                </a:r>
                <a:r>
                  <a:rPr lang="en-US" dirty="0" smtClean="0"/>
                  <a:t>dependence </a:t>
                </a:r>
                <a:r>
                  <a:rPr lang="en-US" smtClean="0"/>
                  <a:t>of resistivity at </a:t>
                </a:r>
                <a:r>
                  <a:rPr lang="en-US" dirty="0" smtClean="0"/>
                  <a:t>very </a:t>
                </a:r>
                <a:r>
                  <a:rPr lang="en-US" smtClean="0"/>
                  <a:t>low temperatures, resistance thermometers </a:t>
                </a:r>
                <a:r>
                  <a:rPr lang="en-US" dirty="0" smtClean="0"/>
                  <a:t>are </a:t>
                </a:r>
                <a:r>
                  <a:rPr lang="en-US" smtClean="0"/>
                  <a:t>secondary thermometers</a:t>
                </a:r>
                <a:r>
                  <a:rPr lang="en-US" dirty="0" smtClean="0"/>
                  <a:t>. </a:t>
                </a:r>
              </a:p>
              <a:p>
                <a:pPr marL="285750" indent="-285750">
                  <a:buFont typeface="Wingdings" pitchFamily="2" charset="2"/>
                  <a:buChar char="Ø"/>
                </a:pPr>
                <a:r>
                  <a:rPr lang="en-US" smtClean="0"/>
                  <a:t>Implying that they have to be calibrated against primary thermometers at </a:t>
                </a:r>
                <a:r>
                  <a:rPr lang="en-US" dirty="0" smtClean="0"/>
                  <a:t>one or more </a:t>
                </a:r>
                <a:r>
                  <a:rPr lang="en-US" smtClean="0"/>
                  <a:t>fixed points</a:t>
                </a:r>
                <a:r>
                  <a:rPr lang="en-US" dirty="0" smtClean="0"/>
                  <a:t>.</a:t>
                </a:r>
              </a:p>
              <a:p>
                <a:pPr lvl="2"/>
                <a:r>
                  <a:rPr lang="en-US" dirty="0" smtClean="0"/>
                  <a:t>	</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 y="304800"/>
                <a:ext cx="8458200" cy="5677067"/>
              </a:xfrm>
              <a:prstGeom prst="rect">
                <a:avLst/>
              </a:prstGeom>
              <a:blipFill rotWithShape="1">
                <a:blip r:embed="rId2"/>
                <a:stretch>
                  <a:fillRect l="-1153" t="-537" r="-504"/>
                </a:stretch>
              </a:blipFill>
            </p:spPr>
            <p:txBody>
              <a:bodyPr/>
              <a:lstStyle/>
              <a:p>
                <a:r>
                  <a:rPr lang="en-US">
                    <a:noFill/>
                  </a:rPr>
                  <a:t> </a:t>
                </a:r>
              </a:p>
            </p:txBody>
          </p:sp>
        </mc:Fallback>
      </mc:AlternateContent>
    </p:spTree>
    <p:extLst>
      <p:ext uri="{BB962C8B-B14F-4D97-AF65-F5344CB8AC3E}">
        <p14:creationId xmlns:p14="http://schemas.microsoft.com/office/powerpoint/2010/main" val="794398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839200" cy="5324535"/>
          </a:xfrm>
          <a:prstGeom prst="rect">
            <a:avLst/>
          </a:prstGeom>
          <a:noFill/>
        </p:spPr>
        <p:txBody>
          <a:bodyPr wrap="square" rtlCol="0">
            <a:spAutoFit/>
          </a:bodyPr>
          <a:lstStyle/>
          <a:p>
            <a:r>
              <a:rPr lang="en-US" sz="2800" b="1" u="sng" smtClean="0">
                <a:effectLst>
                  <a:outerShdw blurRad="38100" dist="38100" dir="2700000" algn="tl">
                    <a:srgbClr val="000000">
                      <a:alpha val="43137"/>
                    </a:srgbClr>
                  </a:outerShdw>
                </a:effectLst>
              </a:rPr>
              <a:t>Metal RTDs</a:t>
            </a:r>
            <a:r>
              <a:rPr lang="en-US" sz="2800" b="1" u="sng" dirty="0" smtClean="0">
                <a:effectLst>
                  <a:outerShdw blurRad="38100" dist="38100" dir="2700000" algn="tl">
                    <a:srgbClr val="000000">
                      <a:alpha val="43137"/>
                    </a:srgbClr>
                  </a:outerShdw>
                </a:effectLst>
              </a:rPr>
              <a:t>:</a:t>
            </a:r>
          </a:p>
          <a:p>
            <a:pPr marL="285750" indent="-285750">
              <a:buFont typeface="Wingdings" pitchFamily="2" charset="2"/>
              <a:buChar char="Ø"/>
            </a:pPr>
            <a:r>
              <a:rPr lang="en-US" smtClean="0"/>
              <a:t>RTDs stands for resistance based temperature detectors</a:t>
            </a:r>
            <a:r>
              <a:rPr lang="en-US" dirty="0" smtClean="0"/>
              <a:t>.</a:t>
            </a:r>
          </a:p>
          <a:p>
            <a:pPr marL="285750" indent="-285750">
              <a:buFont typeface="Wingdings" pitchFamily="2" charset="2"/>
              <a:buChar char="Ø"/>
            </a:pPr>
            <a:r>
              <a:rPr lang="en-US" smtClean="0"/>
              <a:t>The metal RTD </a:t>
            </a:r>
            <a:r>
              <a:rPr lang="en-US" dirty="0"/>
              <a:t>wire is a </a:t>
            </a:r>
            <a:r>
              <a:rPr lang="en-US"/>
              <a:t>pure </a:t>
            </a:r>
            <a:r>
              <a:rPr lang="en-US" smtClean="0"/>
              <a:t>material</a:t>
            </a:r>
            <a:r>
              <a:rPr lang="en-US"/>
              <a:t>, </a:t>
            </a:r>
            <a:r>
              <a:rPr lang="en-US" smtClean="0"/>
              <a:t>typically platinum</a:t>
            </a:r>
            <a:r>
              <a:rPr lang="en-US" dirty="0"/>
              <a:t>, nickel, or copper</a:t>
            </a:r>
            <a:r>
              <a:rPr lang="en-US"/>
              <a:t>. </a:t>
            </a:r>
            <a:r>
              <a:rPr lang="en-US" smtClean="0"/>
              <a:t>The material </a:t>
            </a:r>
            <a:r>
              <a:rPr lang="en-US" dirty="0"/>
              <a:t>has </a:t>
            </a:r>
            <a:r>
              <a:rPr lang="en-US"/>
              <a:t>an </a:t>
            </a:r>
            <a:r>
              <a:rPr lang="en-US" smtClean="0"/>
              <a:t>accurate resistance/temperature relationship </a:t>
            </a:r>
            <a:r>
              <a:rPr lang="en-US" dirty="0"/>
              <a:t>which is </a:t>
            </a:r>
            <a:r>
              <a:rPr lang="en-US"/>
              <a:t>used </a:t>
            </a:r>
            <a:r>
              <a:rPr lang="en-US" smtClean="0"/>
              <a:t>to </a:t>
            </a:r>
            <a:r>
              <a:rPr lang="en-US" dirty="0"/>
              <a:t>provide </a:t>
            </a:r>
            <a:r>
              <a:rPr lang="en-US"/>
              <a:t>an </a:t>
            </a:r>
            <a:r>
              <a:rPr lang="en-US" smtClean="0"/>
              <a:t>indication </a:t>
            </a:r>
            <a:r>
              <a:rPr lang="en-US"/>
              <a:t>of </a:t>
            </a:r>
            <a:r>
              <a:rPr lang="en-US" smtClean="0"/>
              <a:t>temperature</a:t>
            </a:r>
            <a:r>
              <a:rPr lang="en-US" dirty="0"/>
              <a:t>. </a:t>
            </a:r>
            <a:r>
              <a:rPr lang="en-US"/>
              <a:t>As </a:t>
            </a:r>
            <a:r>
              <a:rPr lang="en-US" smtClean="0"/>
              <a:t>RTD elements </a:t>
            </a:r>
            <a:r>
              <a:rPr lang="en-US" dirty="0"/>
              <a:t>are fragile</a:t>
            </a:r>
            <a:r>
              <a:rPr lang="en-US"/>
              <a:t>, </a:t>
            </a:r>
            <a:r>
              <a:rPr lang="en-US" smtClean="0"/>
              <a:t>they </a:t>
            </a:r>
            <a:r>
              <a:rPr lang="en-US"/>
              <a:t>are </a:t>
            </a:r>
            <a:r>
              <a:rPr lang="en-US" smtClean="0"/>
              <a:t>often </a:t>
            </a:r>
            <a:r>
              <a:rPr lang="en-US" dirty="0"/>
              <a:t>housed </a:t>
            </a:r>
            <a:r>
              <a:rPr lang="en-US"/>
              <a:t>in </a:t>
            </a:r>
            <a:r>
              <a:rPr lang="en-US" smtClean="0"/>
              <a:t>protective </a:t>
            </a:r>
            <a:r>
              <a:rPr lang="en-US" dirty="0"/>
              <a:t>probes</a:t>
            </a:r>
            <a:r>
              <a:rPr lang="en-US" dirty="0" smtClean="0"/>
              <a:t>.</a:t>
            </a:r>
          </a:p>
          <a:p>
            <a:pPr marL="285750" indent="-285750">
              <a:buFont typeface="Wingdings" pitchFamily="2" charset="2"/>
              <a:buChar char="Ø"/>
            </a:pPr>
            <a:r>
              <a:rPr lang="en-US" smtClean="0"/>
              <a:t>Most </a:t>
            </a:r>
            <a:r>
              <a:rPr lang="en-US" dirty="0" smtClean="0"/>
              <a:t>commonly used for </a:t>
            </a:r>
            <a:r>
              <a:rPr lang="en-US" smtClean="0"/>
              <a:t>low temperatures are platinum RTDs</a:t>
            </a:r>
            <a:r>
              <a:rPr lang="en-US" dirty="0" smtClean="0"/>
              <a:t>. Some </a:t>
            </a:r>
            <a:r>
              <a:rPr lang="en-US" smtClean="0"/>
              <a:t>of the plus points of this material </a:t>
            </a:r>
            <a:r>
              <a:rPr lang="en-US" dirty="0" smtClean="0"/>
              <a:t>are: </a:t>
            </a:r>
          </a:p>
          <a:p>
            <a:r>
              <a:rPr lang="en-US" dirty="0"/>
              <a:t>	</a:t>
            </a:r>
            <a:r>
              <a:rPr lang="en-US" dirty="0" smtClean="0"/>
              <a:t>1</a:t>
            </a:r>
            <a:r>
              <a:rPr lang="en-US" smtClean="0"/>
              <a:t>. It </a:t>
            </a:r>
            <a:r>
              <a:rPr lang="en-US" dirty="0" smtClean="0"/>
              <a:t>is </a:t>
            </a:r>
            <a:r>
              <a:rPr lang="en-US" smtClean="0"/>
              <a:t>chemically resistant.</a:t>
            </a:r>
            <a:endParaRPr lang="en-US" dirty="0" smtClean="0"/>
          </a:p>
          <a:p>
            <a:r>
              <a:rPr lang="en-US" dirty="0"/>
              <a:t>	</a:t>
            </a:r>
            <a:r>
              <a:rPr lang="en-US" dirty="0" smtClean="0"/>
              <a:t>2</a:t>
            </a:r>
            <a:r>
              <a:rPr lang="en-US" smtClean="0"/>
              <a:t>. It </a:t>
            </a:r>
            <a:r>
              <a:rPr lang="en-US" dirty="0" smtClean="0"/>
              <a:t>can </a:t>
            </a:r>
            <a:r>
              <a:rPr lang="en-US" smtClean="0"/>
              <a:t>be obtained with high purity</a:t>
            </a:r>
            <a:r>
              <a:rPr lang="en-US" dirty="0" smtClean="0"/>
              <a:t>.</a:t>
            </a:r>
          </a:p>
          <a:p>
            <a:r>
              <a:rPr lang="en-US" dirty="0"/>
              <a:t>	</a:t>
            </a:r>
            <a:r>
              <a:rPr lang="en-US" dirty="0" smtClean="0"/>
              <a:t>3</a:t>
            </a:r>
            <a:r>
              <a:rPr lang="en-US" smtClean="0"/>
              <a:t>. It is ductile </a:t>
            </a:r>
            <a:r>
              <a:rPr lang="en-US" dirty="0" smtClean="0"/>
              <a:t>and hence can be </a:t>
            </a:r>
            <a:r>
              <a:rPr lang="en-US" smtClean="0"/>
              <a:t>drawn into </a:t>
            </a:r>
            <a:r>
              <a:rPr lang="en-US" dirty="0" smtClean="0"/>
              <a:t>wire form easily.</a:t>
            </a:r>
          </a:p>
          <a:p>
            <a:r>
              <a:rPr lang="en-US" dirty="0"/>
              <a:t>	</a:t>
            </a:r>
            <a:r>
              <a:rPr lang="en-US" dirty="0" smtClean="0"/>
              <a:t>4</a:t>
            </a:r>
            <a:r>
              <a:rPr lang="en-US" smtClean="0"/>
              <a:t>. The resistance </a:t>
            </a:r>
            <a:r>
              <a:rPr lang="en-US" dirty="0" smtClean="0"/>
              <a:t>has a </a:t>
            </a:r>
            <a:r>
              <a:rPr lang="en-US" smtClean="0"/>
              <a:t>large temperature coefficient.</a:t>
            </a:r>
            <a:endParaRPr lang="en-US" dirty="0" smtClean="0"/>
          </a:p>
          <a:p>
            <a:r>
              <a:rPr lang="en-US" dirty="0"/>
              <a:t>	</a:t>
            </a:r>
            <a:r>
              <a:rPr lang="en-US" dirty="0" smtClean="0"/>
              <a:t>5</a:t>
            </a:r>
            <a:r>
              <a:rPr lang="en-US" smtClean="0"/>
              <a:t>. The resistance </a:t>
            </a:r>
            <a:r>
              <a:rPr lang="en-US" dirty="0" smtClean="0"/>
              <a:t>varies </a:t>
            </a:r>
            <a:r>
              <a:rPr lang="en-US" smtClean="0"/>
              <a:t>linearly with temperature from about 50K to </a:t>
            </a:r>
            <a:r>
              <a:rPr lang="en-US" dirty="0" smtClean="0"/>
              <a:t>300K.</a:t>
            </a:r>
          </a:p>
          <a:p>
            <a:r>
              <a:rPr lang="en-US" sz="2400" b="1" u="sng" smtClean="0"/>
              <a:t>Pt-100 resistance thermometers</a:t>
            </a:r>
            <a:r>
              <a:rPr lang="en-US" sz="2400" b="1" u="sng" dirty="0" smtClean="0"/>
              <a:t>: </a:t>
            </a:r>
          </a:p>
          <a:p>
            <a:pPr marL="285750" indent="-285750">
              <a:buFont typeface="Wingdings" pitchFamily="2" charset="2"/>
              <a:buChar char="Ø"/>
            </a:pPr>
            <a:r>
              <a:rPr lang="en-US" smtClean="0"/>
              <a:t>A Pt-100 resistance thermometer </a:t>
            </a:r>
            <a:r>
              <a:rPr lang="en-US" dirty="0" smtClean="0"/>
              <a:t>is </a:t>
            </a:r>
            <a:r>
              <a:rPr lang="en-US" smtClean="0"/>
              <a:t>a resistor of exactly </a:t>
            </a:r>
            <a:r>
              <a:rPr lang="en-US" dirty="0" smtClean="0"/>
              <a:t>100</a:t>
            </a:r>
            <a:r>
              <a:rPr lang="el-GR" smtClean="0"/>
              <a:t>Ω</a:t>
            </a:r>
            <a:r>
              <a:rPr lang="en-US" smtClean="0"/>
              <a:t> at </a:t>
            </a:r>
            <a:r>
              <a:rPr lang="en-US" dirty="0" smtClean="0"/>
              <a:t>0</a:t>
            </a:r>
            <a:r>
              <a:rPr lang="en-US" baseline="30000" dirty="0" smtClean="0"/>
              <a:t>0 </a:t>
            </a:r>
            <a:r>
              <a:rPr lang="en-US" dirty="0" smtClean="0"/>
              <a:t>C</a:t>
            </a:r>
            <a:r>
              <a:rPr lang="en-US" smtClean="0"/>
              <a:t>. It </a:t>
            </a:r>
            <a:r>
              <a:rPr lang="en-US" dirty="0" smtClean="0"/>
              <a:t>is available commercially </a:t>
            </a:r>
            <a:r>
              <a:rPr lang="en-US" smtClean="0"/>
              <a:t>along with calibration tables</a:t>
            </a:r>
            <a:r>
              <a:rPr lang="en-US" dirty="0" smtClean="0"/>
              <a:t>.</a:t>
            </a:r>
          </a:p>
          <a:p>
            <a:pPr marL="285750" indent="-285750">
              <a:buFont typeface="Wingdings" pitchFamily="2" charset="2"/>
              <a:buChar char="Ø"/>
            </a:pPr>
            <a:r>
              <a:rPr lang="en-US" smtClean="0"/>
              <a:t>The </a:t>
            </a:r>
            <a:r>
              <a:rPr lang="en-US" dirty="0" smtClean="0"/>
              <a:t>wire is annealed </a:t>
            </a:r>
            <a:r>
              <a:rPr lang="en-US" smtClean="0"/>
              <a:t>and either </a:t>
            </a:r>
            <a:r>
              <a:rPr lang="en-US" dirty="0" smtClean="0"/>
              <a:t>fused </a:t>
            </a:r>
            <a:r>
              <a:rPr lang="en-US" smtClean="0"/>
              <a:t>in quartz or encapsulated in quartz or metal tube</a:t>
            </a:r>
            <a:r>
              <a:rPr lang="en-US" dirty="0" smtClean="0"/>
              <a:t>.</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5410200"/>
            <a:ext cx="5486400" cy="1057275"/>
          </a:xfrm>
          <a:prstGeom prst="rect">
            <a:avLst/>
          </a:prstGeom>
        </p:spPr>
      </p:pic>
    </p:spTree>
    <p:extLst>
      <p:ext uri="{BB962C8B-B14F-4D97-AF65-F5344CB8AC3E}">
        <p14:creationId xmlns:p14="http://schemas.microsoft.com/office/powerpoint/2010/main" val="1979817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950</TotalTime>
  <Words>2490</Words>
  <Application>Microsoft Office PowerPoint</Application>
  <PresentationFormat>On-screen Show (4:3)</PresentationFormat>
  <Paragraphs>243</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118</cp:revision>
  <dcterms:created xsi:type="dcterms:W3CDTF">2006-08-16T00:00:00Z</dcterms:created>
  <dcterms:modified xsi:type="dcterms:W3CDTF">2020-05-24T11:36:18Z</dcterms:modified>
</cp:coreProperties>
</file>