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80" r:id="rId3"/>
    <p:sldId id="259" r:id="rId4"/>
    <p:sldId id="260" r:id="rId5"/>
    <p:sldId id="281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75" r:id="rId14"/>
    <p:sldId id="277" r:id="rId15"/>
    <p:sldId id="269" r:id="rId16"/>
    <p:sldId id="279" r:id="rId17"/>
    <p:sldId id="282" r:id="rId18"/>
    <p:sldId id="270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33B2"/>
    <a:srgbClr val="BD4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C45BA-25A4-4C29-9170-ECA7EA453199}" type="datetimeFigureOut">
              <a:rPr lang="en-US" smtClean="0"/>
              <a:pPr/>
              <a:t>23-Apr-18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01F7F-4027-4E6B-A370-561A3492F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1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01F7F-4027-4E6B-A370-561A3492F1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1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0496-041E-4341-A58E-36BEE8EB628F}" type="datetimeFigureOut">
              <a:rPr lang="en-US" smtClean="0"/>
              <a:pPr/>
              <a:t>23-Apr-18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D1D3-18D7-44F1-9424-70A0E69E1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0496-041E-4341-A58E-36BEE8EB628F}" type="datetimeFigureOut">
              <a:rPr lang="en-US" smtClean="0"/>
              <a:pPr/>
              <a:t>23-Apr-18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D1D3-18D7-44F1-9424-70A0E69E1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0496-041E-4341-A58E-36BEE8EB628F}" type="datetimeFigureOut">
              <a:rPr lang="en-US" smtClean="0"/>
              <a:pPr/>
              <a:t>23-Apr-18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D1D3-18D7-44F1-9424-70A0E69E1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0496-041E-4341-A58E-36BEE8EB628F}" type="datetimeFigureOut">
              <a:rPr lang="en-US" smtClean="0"/>
              <a:pPr/>
              <a:t>23-Apr-18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D1D3-18D7-44F1-9424-70A0E69E1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0496-041E-4341-A58E-36BEE8EB628F}" type="datetimeFigureOut">
              <a:rPr lang="en-US" smtClean="0"/>
              <a:pPr/>
              <a:t>23-Apr-18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D1D3-18D7-44F1-9424-70A0E69E1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0496-041E-4341-A58E-36BEE8EB628F}" type="datetimeFigureOut">
              <a:rPr lang="en-US" smtClean="0"/>
              <a:pPr/>
              <a:t>23-Apr-18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D1D3-18D7-44F1-9424-70A0E69E1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0496-041E-4341-A58E-36BEE8EB628F}" type="datetimeFigureOut">
              <a:rPr lang="en-US" smtClean="0"/>
              <a:pPr/>
              <a:t>23-Apr-18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D1D3-18D7-44F1-9424-70A0E69E1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0496-041E-4341-A58E-36BEE8EB628F}" type="datetimeFigureOut">
              <a:rPr lang="en-US" smtClean="0"/>
              <a:pPr/>
              <a:t>23-Apr-18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D1D3-18D7-44F1-9424-70A0E69E1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0496-041E-4341-A58E-36BEE8EB628F}" type="datetimeFigureOut">
              <a:rPr lang="en-US" smtClean="0"/>
              <a:pPr/>
              <a:t>23-Apr-18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D1D3-18D7-44F1-9424-70A0E69E1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0496-041E-4341-A58E-36BEE8EB628F}" type="datetimeFigureOut">
              <a:rPr lang="en-US" smtClean="0"/>
              <a:pPr/>
              <a:t>23-Apr-18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D1D3-18D7-44F1-9424-70A0E69E1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0496-041E-4341-A58E-36BEE8EB628F}" type="datetimeFigureOut">
              <a:rPr lang="en-US" smtClean="0"/>
              <a:pPr/>
              <a:t>23-Apr-18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D1D3-18D7-44F1-9424-70A0E69E1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40496-041E-4341-A58E-36BEE8EB628F}" type="datetimeFigureOut">
              <a:rPr lang="en-US" smtClean="0"/>
              <a:pPr/>
              <a:t>23-Apr-18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5D1D3-18D7-44F1-9424-70A0E69E1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2590800" cy="533400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Prostaglandins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8358" cy="5486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prostaglandins (PGS) is used for a group of naturally occurring unsaturated , hydroxyl of hydroxyketo fatty acids.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1935, this term was introduced by Von Euler for the bioactive substance produced by prostate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glands.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these substances have been detected in almost all animal tissue cells.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play an vital role in cell function and cellular metabolism.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considered to be important in healthcare research.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Chemically, the prostaglandins are C-20 Carboxylic acid with a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cyclopentane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ring. 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cyclopentane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 with two side chains having generally a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-ketone or an enone or two hydroxy functionalities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The side chains are unsaturated because those are having one, two or three double bonds.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An alpha-hydroxy group at C-15 is present in all bioactive prostaglandins.</a:t>
            </a:r>
          </a:p>
          <a:p>
            <a:pPr algn="just">
              <a:lnSpc>
                <a:spcPct val="150000"/>
              </a:lnSpc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algn="just">
              <a:lnSpc>
                <a:spcPct val="150000"/>
              </a:lnSpc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algn="just">
              <a:lnSpc>
                <a:spcPct val="150000"/>
              </a:lnSpc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11- Deoxy-11-Oxaprostoglandin (E</a:t>
            </a:r>
            <a:r>
              <a:rPr lang="en-US" sz="20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this, the prefix is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Oxa whereas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modified group is the replacement of methylene group with an oxygen atom.</a:t>
            </a:r>
          </a:p>
          <a:p>
            <a:pPr algn="just">
              <a:lnSpc>
                <a:spcPct val="150000"/>
              </a:lnSpc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19-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Oxo prostaglandin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</a:t>
            </a:r>
            <a:r>
              <a:rPr lang="en-US" sz="20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the prefix is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the modified group is the replacement of methylene group with a carbonyl group.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874223"/>
              </p:ext>
            </p:extLst>
          </p:nvPr>
        </p:nvGraphicFramePr>
        <p:xfrm>
          <a:off x="2286000" y="1432956"/>
          <a:ext cx="3505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ChemSketch" r:id="rId3" imgW="3975840" imgH="2210400" progId="ACD.ChemSketch.20">
                  <p:embed/>
                </p:oleObj>
              </mc:Choice>
              <mc:Fallback>
                <p:oleObj name="ChemSketch" r:id="rId3" imgW="3975840" imgH="2210400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432956"/>
                        <a:ext cx="3505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107490"/>
              </p:ext>
            </p:extLst>
          </p:nvPr>
        </p:nvGraphicFramePr>
        <p:xfrm>
          <a:off x="2514600" y="4419600"/>
          <a:ext cx="37338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ChemSketch" r:id="rId5" imgW="3975840" imgH="2286720" progId="ACD.ChemSketch.20">
                  <p:embed/>
                </p:oleObj>
              </mc:Choice>
              <mc:Fallback>
                <p:oleObj name="ChemSketch" r:id="rId5" imgW="3975840" imgH="2286720" progId="ACD.ChemSketch.2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19600"/>
                        <a:ext cx="37338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AutoNum type="arabicParenR" startAt="5"/>
            </a:pP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-Prostaglandin (E</a:t>
            </a:r>
            <a:r>
              <a:rPr lang="en-US" sz="20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the suffix is the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while the modified group is the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all the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chairal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 natural prostaglandin.</a:t>
            </a:r>
          </a:p>
          <a:p>
            <a:pPr marL="457200" indent="-457200" algn="just">
              <a:lnSpc>
                <a:spcPct val="150000"/>
              </a:lnSpc>
              <a:buAutoNum type="arabicParenR" startAt="5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Prostaglandin E</a:t>
            </a:r>
            <a:r>
              <a:rPr lang="en-US" sz="20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methyl ester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suffix is carboxylic ester whereas the modified group is the esterification of acid group.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456619"/>
              </p:ext>
            </p:extLst>
          </p:nvPr>
        </p:nvGraphicFramePr>
        <p:xfrm>
          <a:off x="2133600" y="4267200"/>
          <a:ext cx="3657599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ChemSketch" r:id="rId3" imgW="4344480" imgH="2184840" progId="ACD.ChemSketch.20">
                  <p:embed/>
                </p:oleObj>
              </mc:Choice>
              <mc:Fallback>
                <p:oleObj name="ChemSketch" r:id="rId3" imgW="4344480" imgH="2184840" progId="ACD.ChemSketch.2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267200"/>
                        <a:ext cx="3657599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493162"/>
              </p:ext>
            </p:extLst>
          </p:nvPr>
        </p:nvGraphicFramePr>
        <p:xfrm>
          <a:off x="1524000" y="1295400"/>
          <a:ext cx="3733799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ChemSketch" r:id="rId5" imgW="4204800" imgH="2184840" progId="ACD.ChemSketch.20">
                  <p:embed/>
                </p:oleObj>
              </mc:Choice>
              <mc:Fallback>
                <p:oleObj name="ChemSketch" r:id="rId5" imgW="4204800" imgH="2184840" progId="ACD.ChemSketch.2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95400"/>
                        <a:ext cx="3733799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080" y="138545"/>
            <a:ext cx="4419600" cy="564106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Biosynthesis of PGE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PGF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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PGD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98" y="304800"/>
            <a:ext cx="8861011" cy="3048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microsomal enzyme system called Prostaglandin synthetase is widely distributed in mammalian tissues. This enzyme brings about the biosynthesis of prostaglandins from essential fatty acids such as arachidonic acid cascade.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prostaglandins are not stored in tissues but are biosynthesized and released demand by physiological stimuli.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Arachidonic acid is precursor of PGE</a:t>
            </a:r>
            <a:r>
              <a:rPr 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PGF</a:t>
            </a:r>
            <a:r>
              <a:rPr 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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This acid is stored as a phospholipids in tissues 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276463"/>
            <a:ext cx="4114800" cy="3393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3048000" y="914400"/>
          <a:ext cx="3760788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ChemSketch" r:id="rId3" imgW="3760200" imgH="2083320" progId="ACD.ChemSketch.20">
                  <p:embed/>
                </p:oleObj>
              </mc:Choice>
              <mc:Fallback>
                <p:oleObj name="ChemSketch" r:id="rId3" imgW="3760200" imgH="2083320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914400"/>
                        <a:ext cx="3760788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3429000" y="3733800"/>
          <a:ext cx="2895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ChemSketch" r:id="rId5" imgW="3722040" imgH="2769120" progId="ACD.ChemSketch.20">
                  <p:embed/>
                </p:oleObj>
              </mc:Choice>
              <mc:Fallback>
                <p:oleObj name="ChemSketch" r:id="rId5" imgW="3722040" imgH="2769120" progId="ACD.ChemSketch.2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33800"/>
                        <a:ext cx="28956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81000" y="457200"/>
            <a:ext cx="18288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Metabolism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29400" y="1524000"/>
            <a:ext cx="2286000" cy="457200"/>
          </a:xfrm>
          <a:prstGeom prst="round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Metabolite of PGE</a:t>
            </a:r>
            <a:r>
              <a:rPr lang="en-US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19600" y="2819400"/>
            <a:ext cx="0" cy="1219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553200" y="4724400"/>
            <a:ext cx="2286000" cy="457200"/>
          </a:xfrm>
          <a:prstGeom prst="round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Arachidonic Acid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9600" y="6096000"/>
            <a:ext cx="0" cy="609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2590800" y="4724400"/>
          <a:ext cx="228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ChemSketch" r:id="rId7" imgW="228600" imgH="685800" progId="ACD.ChemSketch.20">
                  <p:embed/>
                </p:oleObj>
              </mc:Choice>
              <mc:Fallback>
                <p:oleObj name="ChemSketch" r:id="rId7" imgW="228600" imgH="685800" progId="ACD.ChemSketch.2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724400"/>
                        <a:ext cx="228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3124200" y="48768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71800" y="5029200"/>
            <a:ext cx="3048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5105400" y="1447800"/>
          <a:ext cx="34290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name="ChemSketch" r:id="rId3" imgW="4191840" imgH="1854720" progId="ACD.ChemSketch.20">
                  <p:embed/>
                </p:oleObj>
              </mc:Choice>
              <mc:Fallback>
                <p:oleObj name="ChemSketch" r:id="rId3" imgW="4191840" imgH="1854720" progId="ACD.ChemSketch.2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447800"/>
                        <a:ext cx="34290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81000" y="1371600"/>
          <a:ext cx="38100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" name="ChemSketch" r:id="rId5" imgW="4318920" imgH="1854720" progId="ACD.ChemSketch.20">
                  <p:embed/>
                </p:oleObj>
              </mc:Choice>
              <mc:Fallback>
                <p:oleObj name="ChemSketch" r:id="rId5" imgW="4318920" imgH="1854720" progId="ACD.ChemSketch.2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38100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2590800" y="3886200"/>
          <a:ext cx="35814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" name="ChemSketch" r:id="rId7" imgW="4318920" imgH="1854720" progId="ACD.ChemSketch.20">
                  <p:embed/>
                </p:oleObj>
              </mc:Choice>
              <mc:Fallback>
                <p:oleObj name="ChemSketch" r:id="rId7" imgW="4318920" imgH="1854720" progId="ACD.ChemSketch.2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886200"/>
                        <a:ext cx="35814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276600" y="228600"/>
            <a:ext cx="2286000" cy="457200"/>
          </a:xfrm>
          <a:prstGeom prst="round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Endoparoxide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86000" y="914400"/>
            <a:ext cx="838200" cy="99060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15000" y="838200"/>
            <a:ext cx="685800" cy="91440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95800" y="1066800"/>
            <a:ext cx="0" cy="312420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62000" y="3505200"/>
            <a:ext cx="1524000" cy="457200"/>
          </a:xfrm>
          <a:prstGeom prst="round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PGE</a:t>
            </a:r>
            <a:r>
              <a:rPr lang="en-US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67400" y="3505200"/>
            <a:ext cx="1524000" cy="457200"/>
          </a:xfrm>
          <a:prstGeom prst="round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PGD</a:t>
            </a:r>
            <a:r>
              <a:rPr lang="en-US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57600" y="6019800"/>
            <a:ext cx="1524000" cy="457200"/>
          </a:xfrm>
          <a:prstGeom prst="round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PGF</a:t>
            </a:r>
            <a:r>
              <a:rPr lang="en-US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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90" y="25286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role of prostaglandins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52" y="1414669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serve as local modulators of cell functions.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play a vital role in the regulation of endocrine, reproductive, nervous, digestive, haemostatic, respiratory, cardiovascular and renal functions.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control lipid and carbohydrate metabolism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occurs alternation in prostogladin production or metabolism, this may result in hypertension, bronchial asthama, pain, fever,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ulcer formation.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458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26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7772400" cy="5257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6008914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is a blood vessel connecting the main pulmonary artery to the proximal descending aorta</a:t>
            </a:r>
          </a:p>
        </p:txBody>
      </p:sp>
    </p:spTree>
    <p:extLst>
      <p:ext uri="{BB962C8B-B14F-4D97-AF65-F5344CB8AC3E}">
        <p14:creationId xmlns:p14="http://schemas.microsoft.com/office/powerpoint/2010/main" val="2762517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382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858314" cy="5181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6631" y="228600"/>
            <a:ext cx="190500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Structure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2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30" y="19792"/>
            <a:ext cx="2031670" cy="8946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OCCURENCE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021" y="905494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first time kurzrok and Lieb in 1930 reported the presence of prostaglandin in accessor genital glands.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richest source of prostaglandin is the human seminal plasma which is having up to 50-60 mg/ml.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1935,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gold blatt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Von Euler, who worked independently, reported that extracts from sheep vesicular glands and human seminal plasma exhibited similar effects on uterine smooth muscles . Later on, this study was extended to a variety of animals but only the sheep vesicular gland was having large amounts of Prostaglandins.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90800" y="1600200"/>
            <a:ext cx="29718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Dried homogenized glands from sheep +95% ethanol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14800" y="2209800"/>
            <a:ext cx="0" cy="99060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524000" y="3200400"/>
            <a:ext cx="53340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Concentrated, subjected to extraction, counter current distribution and reverse phase partition chromatography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57400" y="5105400"/>
            <a:ext cx="45720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Acidic solvent as eluent (PGF) 2 mg, small colourless needles .MP (102-103</a:t>
            </a:r>
            <a:r>
              <a:rPr lang="en-US" b="1" dirty="0" smtClean="0">
                <a:solidFill>
                  <a:schemeClr val="tx1"/>
                </a:solidFill>
                <a:latin typeface="DFKai-SB"/>
                <a:ea typeface="DFKai-SB"/>
              </a:rPr>
              <a:t>°c)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114800" y="4114800"/>
            <a:ext cx="0" cy="99060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762000" y="609600"/>
            <a:ext cx="190500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Isolation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382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Nomenclature and classification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048" y="1112837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parent skeleton of Prostaglandins is the fully saturated cyclopentane C-20 hydrocarbon known as prostate whereas the related carboxylic acid skeleton is known as prostanoic acid.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288030"/>
              </p:ext>
            </p:extLst>
          </p:nvPr>
        </p:nvGraphicFramePr>
        <p:xfrm>
          <a:off x="609600" y="3200400"/>
          <a:ext cx="3200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hemSketch" r:id="rId3" imgW="3886920" imgH="1511640" progId="ACD.ChemSketch.20">
                  <p:embed/>
                </p:oleObj>
              </mc:Choice>
              <mc:Fallback>
                <p:oleObj name="ChemSketch" r:id="rId3" imgW="3886920" imgH="1511640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00400"/>
                        <a:ext cx="32004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161353"/>
              </p:ext>
            </p:extLst>
          </p:nvPr>
        </p:nvGraphicFramePr>
        <p:xfrm>
          <a:off x="4719453" y="3367149"/>
          <a:ext cx="3733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hemSketch" r:id="rId5" imgW="4014000" imgH="1537200" progId="ACD.ChemSketch.20">
                  <p:embed/>
                </p:oleObj>
              </mc:Choice>
              <mc:Fallback>
                <p:oleObj name="ChemSketch" r:id="rId5" imgW="4014000" imgH="1537200" progId="ACD.ChemSketch.2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453" y="3367149"/>
                        <a:ext cx="3733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028702" y="4610100"/>
            <a:ext cx="1981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Prostate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57653" y="4876800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Prostonoic  acid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nomenclature of prostaglandins is based on the nature of the functionalities in 5 membered ring. On the basis of this prostaglandins are classified into several families PGA, PGB,PGC,PGD,PGE,PGF and PGH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compounds with greater solubility in ether are called PGES, while the compounds with greater solubility in phosphate buffer are called (PGFS).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838200" y="3352800"/>
          <a:ext cx="13589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ChemSketch" r:id="rId3" imgW="1359360" imgH="1702080" progId="ACD.ChemSketch.20">
                  <p:embed/>
                </p:oleObj>
              </mc:Choice>
              <mc:Fallback>
                <p:oleObj name="ChemSketch" r:id="rId3" imgW="1359360" imgH="1702080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13589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3962400" y="3352800"/>
          <a:ext cx="12573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ChemSketch" r:id="rId5" imgW="1257480" imgH="1702080" progId="ACD.ChemSketch.20">
                  <p:embed/>
                </p:oleObj>
              </mc:Choice>
              <mc:Fallback>
                <p:oleObj name="ChemSketch" r:id="rId5" imgW="1257480" imgH="1702080" progId="ACD.ChemSketch.2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352800"/>
                        <a:ext cx="12573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6934200" y="3276600"/>
          <a:ext cx="12573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ChemSketch" r:id="rId7" imgW="1257480" imgH="1702080" progId="ACD.ChemSketch.20">
                  <p:embed/>
                </p:oleObj>
              </mc:Choice>
              <mc:Fallback>
                <p:oleObj name="ChemSketch" r:id="rId7" imgW="1257480" imgH="1702080" progId="ACD.ChemSketch.2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276600"/>
                        <a:ext cx="12573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838200" y="5334000"/>
            <a:ext cx="9144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PGA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6200" y="5334000"/>
            <a:ext cx="9144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PGB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34200" y="5257800"/>
            <a:ext cx="9144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PGC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324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just">
              <a:lnSpc>
                <a:spcPct val="150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PGA and PGB letters A and B are used for compounds resulting from the reactions of PGE with acid and base respectively.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914400" y="304800"/>
          <a:ext cx="14732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4" name="ChemSketch" r:id="rId3" imgW="1473480" imgH="1702080" progId="ACD.ChemSketch.20">
                  <p:embed/>
                </p:oleObj>
              </mc:Choice>
              <mc:Fallback>
                <p:oleObj name="ChemSketch" r:id="rId3" imgW="1473480" imgH="1702080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"/>
                        <a:ext cx="14732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810000" y="304800"/>
          <a:ext cx="16002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5" name="ChemSketch" r:id="rId5" imgW="1600560" imgH="1702080" progId="ACD.ChemSketch.20">
                  <p:embed/>
                </p:oleObj>
              </mc:Choice>
              <mc:Fallback>
                <p:oleObj name="ChemSketch" r:id="rId5" imgW="1600560" imgH="1702080" progId="ACD.ChemSketch.2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04800"/>
                        <a:ext cx="16002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6781800" y="304800"/>
          <a:ext cx="16002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6" name="ChemSketch" r:id="rId7" imgW="1600560" imgH="1702080" progId="ACD.ChemSketch.20">
                  <p:embed/>
                </p:oleObj>
              </mc:Choice>
              <mc:Fallback>
                <p:oleObj name="ChemSketch" r:id="rId7" imgW="1600560" imgH="1702080" progId="ACD.ChemSketch.2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04800"/>
                        <a:ext cx="16002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914400" y="2133600"/>
            <a:ext cx="12192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PGD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62400" y="2133600"/>
            <a:ext cx="11430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10400" y="2133600"/>
            <a:ext cx="10668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PGF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3733800" y="4114800"/>
          <a:ext cx="16002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7" name="ChemSketch" r:id="rId9" imgW="1600560" imgH="1702080" progId="ACD.ChemSketch.20">
                  <p:embed/>
                </p:oleObj>
              </mc:Choice>
              <mc:Fallback>
                <p:oleObj name="ChemSketch" r:id="rId9" imgW="1600560" imgH="1702080" progId="ACD.ChemSketch.2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114800"/>
                        <a:ext cx="16002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3886200" y="5867400"/>
            <a:ext cx="11430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PGE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914400" y="4114800"/>
          <a:ext cx="13589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8" name="ChemSketch" r:id="rId10" imgW="1359360" imgH="1702080" progId="ACD.ChemSketch.20">
                  <p:embed/>
                </p:oleObj>
              </mc:Choice>
              <mc:Fallback>
                <p:oleObj name="ChemSketch" r:id="rId10" imgW="1359360" imgH="1702080" progId="ACD.ChemSketch.20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14800"/>
                        <a:ext cx="13589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1066800" y="5943600"/>
            <a:ext cx="6858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PGA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7010400" y="4191000"/>
          <a:ext cx="12573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" name="ChemSketch" r:id="rId12" imgW="1257480" imgH="1702080" progId="ACD.ChemSketch.20">
                  <p:embed/>
                </p:oleObj>
              </mc:Choice>
              <mc:Fallback>
                <p:oleObj name="ChemSketch" r:id="rId12" imgW="1257480" imgH="1702080" progId="ACD.ChemSketch.20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191000"/>
                        <a:ext cx="12573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7086600" y="5943600"/>
            <a:ext cx="6858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PGB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181600" y="5181600"/>
            <a:ext cx="1676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905000" y="5181600"/>
            <a:ext cx="1981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667000" y="4800600"/>
            <a:ext cx="6096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638800" y="4876800"/>
            <a:ext cx="7620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OH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5410200" cy="838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of some prostaglandins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33400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13,14-dihydroprostogladin (E</a:t>
            </a:r>
            <a:r>
              <a:rPr lang="en-US" sz="20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prefix is dihydro whereas modified group is the saturation of carbon double bond.</a:t>
            </a:r>
          </a:p>
          <a:p>
            <a:pPr marL="457200" indent="-457200" algn="just">
              <a:lnSpc>
                <a:spcPct val="150000"/>
              </a:lnSpc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rabicParenR" startAt="2"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8-Azoprostogladin (E</a:t>
            </a:r>
            <a:r>
              <a:rPr lang="en-US" sz="20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prefix is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while the modified group is the replacement of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methylene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 with an Nitrogen atom.</a:t>
            </a:r>
          </a:p>
          <a:p>
            <a:pPr marL="457200" indent="-457200" algn="just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914400" y="4800600"/>
          <a:ext cx="36576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ChemSketch" r:id="rId4" imgW="4534920" imgH="2184840" progId="ACD.ChemSketch.20">
                  <p:embed/>
                </p:oleObj>
              </mc:Choice>
              <mc:Fallback>
                <p:oleObj name="ChemSketch" r:id="rId4" imgW="4534920" imgH="2184840" progId="ACD.ChemSketch.2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00600"/>
                        <a:ext cx="36576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990601" y="2286000"/>
          <a:ext cx="3581399" cy="1556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ChemSketch" r:id="rId6" imgW="4293720" imgH="2210400" progId="ACD.ChemSketch.20">
                  <p:embed/>
                </p:oleObj>
              </mc:Choice>
              <mc:Fallback>
                <p:oleObj name="ChemSketch" r:id="rId6" imgW="4293720" imgH="2210400" progId="ACD.ChemSketch.2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1" y="2286000"/>
                        <a:ext cx="3581399" cy="1556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748</Words>
  <Application>Microsoft Office PowerPoint</Application>
  <PresentationFormat>On-screen Show (4:3)</PresentationFormat>
  <Paragraphs>80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DFKai-SB</vt:lpstr>
      <vt:lpstr>Arial</vt:lpstr>
      <vt:lpstr>Calibri</vt:lpstr>
      <vt:lpstr>Symbol</vt:lpstr>
      <vt:lpstr>Times New Roman</vt:lpstr>
      <vt:lpstr>Wingdings</vt:lpstr>
      <vt:lpstr>Office Theme</vt:lpstr>
      <vt:lpstr>ChemSketch</vt:lpstr>
      <vt:lpstr>ACD/ChemSketch</vt:lpstr>
      <vt:lpstr>Prostaglandins</vt:lpstr>
      <vt:lpstr>PowerPoint Presentation</vt:lpstr>
      <vt:lpstr>OCCURENCE</vt:lpstr>
      <vt:lpstr>PowerPoint Presentation</vt:lpstr>
      <vt:lpstr>PowerPoint Presentation</vt:lpstr>
      <vt:lpstr>Nomenclature and classification</vt:lpstr>
      <vt:lpstr>PowerPoint Presentation</vt:lpstr>
      <vt:lpstr>PowerPoint Presentation</vt:lpstr>
      <vt:lpstr>Structures of some prostaglandins</vt:lpstr>
      <vt:lpstr>PowerPoint Presentation</vt:lpstr>
      <vt:lpstr>PowerPoint Presentation</vt:lpstr>
      <vt:lpstr>Biosynthesis of PGE2, PGF2 and PGD2    </vt:lpstr>
      <vt:lpstr>PowerPoint Presentation</vt:lpstr>
      <vt:lpstr>PowerPoint Presentation</vt:lpstr>
      <vt:lpstr> Physiological role of prostaglandins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SRC</dc:creator>
  <cp:lastModifiedBy>Windows User</cp:lastModifiedBy>
  <cp:revision>119</cp:revision>
  <dcterms:created xsi:type="dcterms:W3CDTF">2018-03-10T13:26:45Z</dcterms:created>
  <dcterms:modified xsi:type="dcterms:W3CDTF">2018-04-23T13:32:16Z</dcterms:modified>
</cp:coreProperties>
</file>