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2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5" r:id="rId26"/>
    <p:sldId id="286" r:id="rId27"/>
    <p:sldId id="287" r:id="rId28"/>
    <p:sldId id="288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ytonight.com/operating-system/shortest-job-first" TargetMode="External"/><Relationship Id="rId7" Type="http://schemas.openxmlformats.org/officeDocument/2006/relationships/hyperlink" Target="https://www.studytonight.com/operating-system/multilevel-feedback-queue-scheduling" TargetMode="External"/><Relationship Id="rId2" Type="http://schemas.openxmlformats.org/officeDocument/2006/relationships/hyperlink" Target="https://www.studytonight.com/operating-system/first-come-first-serv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udytonight.com/operating-system/multilevel-queue-scheduling" TargetMode="External"/><Relationship Id="rId5" Type="http://schemas.openxmlformats.org/officeDocument/2006/relationships/hyperlink" Target="https://www.studytonight.com/operating-system/round-robin-scheduling" TargetMode="External"/><Relationship Id="rId4" Type="http://schemas.openxmlformats.org/officeDocument/2006/relationships/hyperlink" Target="https://www.studytonight.com/operating-system/priority-schedul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CPU </a:t>
            </a:r>
            <a:r>
              <a:rPr lang="en-US" dirty="0" err="1" smtClean="0"/>
              <a:t>Shcheduling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Jobs are executed on first come, first serve basis.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non-preemptive algorithm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Easy to understand and implement.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Its implementation is based on FIFO queue.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Poor in performance as average wait time is high.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b="0" dirty="0" smtClean="0">
                <a:effectLst/>
              </a:rPr>
              <a:t>First Come First Serve (FCFS)</a:t>
            </a:r>
            <a:br>
              <a:rPr lang="en-US" b="0" dirty="0" smtClean="0">
                <a:effectLst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704" t="23082" r="30556" b="37566"/>
          <a:stretch>
            <a:fillRect/>
          </a:stretch>
        </p:blipFill>
        <p:spPr bwMode="auto">
          <a:xfrm>
            <a:off x="914400" y="533400"/>
            <a:ext cx="7543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852" t="31281" r="28704" b="32647"/>
          <a:stretch>
            <a:fillRect/>
          </a:stretch>
        </p:blipFill>
        <p:spPr bwMode="auto">
          <a:xfrm>
            <a:off x="1447800" y="1143000"/>
            <a:ext cx="6400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is also known as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shortest job first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or SJF</a:t>
            </a:r>
          </a:p>
          <a:p>
            <a:pPr algn="just">
              <a:lnSpc>
                <a:spcPct val="16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is a non-preemptive, pre-emptive scheduling algorithm.</a:t>
            </a:r>
          </a:p>
          <a:p>
            <a:pPr algn="just">
              <a:lnSpc>
                <a:spcPct val="16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Best approach to minimize waiting time.</a:t>
            </a:r>
          </a:p>
          <a:p>
            <a:pPr algn="just">
              <a:lnSpc>
                <a:spcPct val="16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Easy to implement in Batch systems where required CPU time is known in advance.</a:t>
            </a:r>
          </a:p>
          <a:p>
            <a:pPr algn="just">
              <a:lnSpc>
                <a:spcPct val="16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Impossible to implement in interactive systems where required CPU time is not known.</a:t>
            </a:r>
          </a:p>
          <a:p>
            <a:pPr algn="just">
              <a:lnSpc>
                <a:spcPct val="16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processer should know in advance how much time process will take.</a:t>
            </a:r>
          </a:p>
          <a:p>
            <a:pPr algn="just">
              <a:lnSpc>
                <a:spcPct val="16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b="0" dirty="0" smtClean="0">
                <a:effectLst/>
              </a:rPr>
              <a:t>Shortest Job Next (SJN)</a:t>
            </a:r>
            <a:br>
              <a:rPr lang="en-US" b="0" dirty="0" smtClean="0">
                <a:effectLst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852" t="21443" r="30556" b="37566"/>
          <a:stretch>
            <a:fillRect/>
          </a:stretch>
        </p:blipFill>
        <p:spPr bwMode="auto">
          <a:xfrm>
            <a:off x="990600" y="304800"/>
            <a:ext cx="6324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27851" r="28704" b="38407"/>
          <a:stretch>
            <a:fillRect/>
          </a:stretch>
        </p:blipFill>
        <p:spPr bwMode="auto">
          <a:xfrm>
            <a:off x="990600" y="838200"/>
            <a:ext cx="693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 process is assigned a priority. Process with highest priority is to be executed first and so on.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Processes with same priority are executed on first come first served basis.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Priority can be decided based on memory requirements, time requirements or any other resource requirement.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b="0" dirty="0" smtClean="0">
                <a:effectLst/>
              </a:rPr>
              <a:t>Priority Based Scheduling</a:t>
            </a:r>
            <a:br>
              <a:rPr lang="en-US" b="0" dirty="0" smtClean="0">
                <a:effectLst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739" t="39670" r="20527" b="8138"/>
          <a:stretch>
            <a:fillRect/>
          </a:stretch>
        </p:blipFill>
        <p:spPr bwMode="auto">
          <a:xfrm>
            <a:off x="762000" y="685800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Round Robin is the preemptive process scheduling algorithm.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 process is provided a fix time to execute, it is called a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quantum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Once a process is executed for a given time period, it is preempted and other process executes for a given time period.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Context switching is used to save states of preempted processes.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b="0" dirty="0" smtClean="0">
                <a:effectLst/>
              </a:rPr>
              <a:t>Round Robin Scheduling</a:t>
            </a:r>
            <a:br>
              <a:rPr lang="en-US" b="0" dirty="0" smtClean="0">
                <a:effectLst/>
              </a:rPr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852" t="41938" r="31481" b="38386"/>
          <a:stretch>
            <a:fillRect/>
          </a:stretch>
        </p:blipFill>
        <p:spPr bwMode="auto">
          <a:xfrm>
            <a:off x="1219200" y="990600"/>
            <a:ext cx="5867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CPU scheduling is a process which allows one process to use the CPU while the execution of another process is on hold(in waiting state) due to unavailability of any resource like I/O etc, thereby making full use of CPU.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aim of CPU scheduling is to make the system efficient, fast and fair.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Whenever the CPU becomes idle, the operating system must select one of the processes in the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ready queue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to be executed. The selection process is carried out by the short-term scheduler (or CPU scheduler).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scheduler selects from among the processes in memory that are ready to execute, and allocates the CPU to one of them.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is CPU Scheduling?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778" t="41938" r="33333" b="31827"/>
          <a:stretch>
            <a:fillRect/>
          </a:stretch>
        </p:blipFill>
        <p:spPr bwMode="auto">
          <a:xfrm>
            <a:off x="304800" y="10668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35380" r="29192" b="31827"/>
          <a:stretch>
            <a:fillRect/>
          </a:stretch>
        </p:blipFill>
        <p:spPr bwMode="auto">
          <a:xfrm>
            <a:off x="762000" y="1143000"/>
            <a:ext cx="701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Multiple-level queues are not an independent scheduling algorithm. They make use of other existing algorithms to group and schedule jobs with common characteristics.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Multiple queues are maintained for processes with common characteristics.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 queue can have its own scheduling algorithms.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Priorities are assigned to each queue.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b="0" dirty="0" smtClean="0">
                <a:effectLst/>
              </a:rPr>
              <a:t>Multiple-Level Queues Scheduling</a:t>
            </a:r>
            <a:br>
              <a:rPr lang="en-US" b="0" dirty="0" smtClean="0">
                <a:effectLst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example, CPU-bound jobs can be scheduled in one queue and all I/O-bound jobs in another queue.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Process Scheduler then alternately selects jobs from each queue and assigns them to the CPU based on the algorithm assigned to the queue.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Let us consider an example of a multilevel queue-scheduling algorithm with five queues: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 Processes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Interactive Processes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Interactive Editing Processes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Batch Processes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Student Processes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788" t="24518" r="11019" b="23290"/>
          <a:stretch>
            <a:fillRect/>
          </a:stretch>
        </p:blipFill>
        <p:spPr bwMode="auto">
          <a:xfrm>
            <a:off x="1600200" y="762000"/>
            <a:ext cx="6096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In a multilevel queue-scheduling algorithm, processes are permanently assigned to a queue on entry to the system. </a:t>
            </a:r>
          </a:p>
          <a:p>
            <a:pPr algn="just"/>
            <a:r>
              <a:rPr lang="en-US" dirty="0" smtClean="0"/>
              <a:t>Processes do not move between queues. 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Multilevel Feedback Queue Scheduling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The idea is to separate processes with different CPU-burst characteristics.</a:t>
            </a:r>
          </a:p>
          <a:p>
            <a:pPr algn="just"/>
            <a:r>
              <a:rPr lang="en-US" sz="2400" dirty="0" smtClean="0"/>
              <a:t> If a process uses too much CPU time, it will be moved to a lower-priority queue. </a:t>
            </a:r>
          </a:p>
          <a:p>
            <a:pPr algn="just"/>
            <a:r>
              <a:rPr lang="en-US" sz="2400" dirty="0" smtClean="0"/>
              <a:t>Similarly, a process that waits too long in a lower-priority queue may be moved to a higher-priority queue. This form of aging prevents starvation.</a:t>
            </a:r>
          </a:p>
          <a:p>
            <a:pPr algn="just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985" t="36303" r="18625" b="26657"/>
          <a:stretch>
            <a:fillRect/>
          </a:stretch>
        </p:blipFill>
        <p:spPr bwMode="auto">
          <a:xfrm>
            <a:off x="685800" y="762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b="1" dirty="0" smtClean="0"/>
              <a:t>In general, a multilevel feedback queue scheduler is defined by the following parameters:</a:t>
            </a:r>
          </a:p>
          <a:p>
            <a:pPr algn="just"/>
            <a:r>
              <a:rPr lang="en-US" sz="2400" dirty="0" smtClean="0"/>
              <a:t>The number of queues.</a:t>
            </a:r>
          </a:p>
          <a:p>
            <a:pPr algn="just"/>
            <a:r>
              <a:rPr lang="en-US" sz="2400" dirty="0" smtClean="0"/>
              <a:t>The scheduling algorithm for each queue.</a:t>
            </a:r>
          </a:p>
          <a:p>
            <a:pPr algn="just"/>
            <a:r>
              <a:rPr lang="en-US" sz="2400" dirty="0" smtClean="0"/>
              <a:t>The method used to determine when to upgrade a process to a higher-priority queue.</a:t>
            </a:r>
          </a:p>
          <a:p>
            <a:pPr algn="just"/>
            <a:r>
              <a:rPr lang="en-US" sz="2400" dirty="0" smtClean="0"/>
              <a:t>The method used to determine when to demote a process to a lower-priority queue.</a:t>
            </a:r>
          </a:p>
          <a:p>
            <a:pPr algn="just"/>
            <a:r>
              <a:rPr lang="en-US" sz="2400" dirty="0" smtClean="0"/>
              <a:t>The method used to determine which queue a process will enter when that process needs service.</a:t>
            </a:r>
          </a:p>
          <a:p>
            <a:pPr algn="just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4529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Under non-preemptive scheduling, once the CPU has been allocated to a process, the process keeps the CPU until it releases the CPU either by terminating or by switching to the waiting state.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scheduling method is used by the Microsoft Windows 3.1 and by the Apple Macintosh operating systems.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the only method that can be used on certain hardware platforms, because It does not require the special hardware(for example: a timer) needed for preemptive scheduling.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Non-Preemptive Scheduling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this type of Scheduling, the tasks are usually assigned with priorities.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times it is necessary to run a certain task that has a higher priority before another task although it is running.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Therefore, the running task is interrupted for some time and resumed later when the priority task has finished its execution.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Preemptive Scheduling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909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CPU scheduling decisions may take place under the following four circumstances:</a:t>
            </a:r>
          </a:p>
          <a:p>
            <a:pPr marL="566928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When a process switches from the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running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state to the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waiting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state(for I/O request or invocation of wait for the termination of one of the child processes).</a:t>
            </a:r>
          </a:p>
          <a:p>
            <a:pPr marL="566928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When a process switches from the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running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state to the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ready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state (for example, when an interrupt occurs).</a:t>
            </a:r>
          </a:p>
          <a:p>
            <a:pPr marL="566928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When a process switches from the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waiting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state to the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ready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state(for example, completion of I/O).</a:t>
            </a:r>
          </a:p>
          <a:p>
            <a:pPr marL="566928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When a process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terminates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Types of CPU Scheduling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CPU Utilization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make out the best use of CPU and not to waste any CPU cycle, CPU would be working most of the time(Ideally 100% of the time). Considering a real system, CPU usage should range from 40% (lightly loaded) to 90% (heavily loaded.)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Throughput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the total number of processes completed per unit time or rather say total amount of work done in a unit of time. This may range from 10/second to 1/hour depending on the specific processes.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CPU Scheduling: Scheduling Criteria</a:t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Turnaround Time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the amount of time taken to execute a particular process, i.e. The interval from time of submission of the process to the time of completion of the process(Wall clock time).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Waiting Time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sum of the periods spent waiting in the ready queue amount of time a process has been waiting in the ready queue to acquire get control on the CPU.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Load Average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It is the average number of processes residing in the ready queue waiting for their turn to get into the CPU.</a:t>
            </a: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Response Time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Amount of time it takes from when a request was submitted until the first response is produced. Remember, it is the time till the first response and not the completion of process execution(final response).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In general CPU utilization and Throughput are maximized and other factors are reduced for proper optimization.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decide which process to execute first and which process to execute last to achieve maximum CPU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utilisation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computer scientists have defined some algorithms, they are: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First Come First Serve(FCFS) Scheduling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Shortest-Job-First(SJF) Scheduling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Priority Scheduling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Round Robin(RR) Scheduling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Multilevel Queue Scheduling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7"/>
              </a:rPr>
              <a:t>Multilevel Feedback Queue Scheduling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Scheduling Algorithms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210</TotalTime>
  <Words>934</Words>
  <Application>Microsoft Office PowerPoint</Application>
  <PresentationFormat>On-screen Show (4:3)</PresentationFormat>
  <Paragraphs>110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CPU Shcheduling</vt:lpstr>
      <vt:lpstr>  What is CPU Scheduling?  </vt:lpstr>
      <vt:lpstr> Non-Preemptive Scheduling  </vt:lpstr>
      <vt:lpstr>  Preemptive Scheduling  </vt:lpstr>
      <vt:lpstr>  Types of CPU Scheduling  </vt:lpstr>
      <vt:lpstr>  CPU Scheduling: Scheduling Criteria  </vt:lpstr>
      <vt:lpstr>Slide 7</vt:lpstr>
      <vt:lpstr>Slide 8</vt:lpstr>
      <vt:lpstr>  Scheduling Algorithms  </vt:lpstr>
      <vt:lpstr>  First Come First Serve (FCFS)  </vt:lpstr>
      <vt:lpstr>Slide 11</vt:lpstr>
      <vt:lpstr>Slide 12</vt:lpstr>
      <vt:lpstr>  Shortest Job Next (SJN)  </vt:lpstr>
      <vt:lpstr>Slide 14</vt:lpstr>
      <vt:lpstr>Slide 15</vt:lpstr>
      <vt:lpstr>  Priority Based Scheduling  </vt:lpstr>
      <vt:lpstr>Slide 17</vt:lpstr>
      <vt:lpstr>  Round Robin Scheduling  </vt:lpstr>
      <vt:lpstr>Slide 19</vt:lpstr>
      <vt:lpstr>Slide 20</vt:lpstr>
      <vt:lpstr>Slide 21</vt:lpstr>
      <vt:lpstr>  Multiple-Level Queues Scheduling  </vt:lpstr>
      <vt:lpstr>Slide 23</vt:lpstr>
      <vt:lpstr>Slide 24</vt:lpstr>
      <vt:lpstr>Slide 25</vt:lpstr>
      <vt:lpstr>  Multilevel Feedback Queue Scheduling  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CPU Shcheduling</dc:title>
  <dc:creator>Dept of MCA and CS</dc:creator>
  <cp:lastModifiedBy>Chethan</cp:lastModifiedBy>
  <cp:revision>32</cp:revision>
  <dcterms:created xsi:type="dcterms:W3CDTF">2006-08-16T00:00:00Z</dcterms:created>
  <dcterms:modified xsi:type="dcterms:W3CDTF">2020-04-14T04:21:37Z</dcterms:modified>
</cp:coreProperties>
</file>