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88" r:id="rId31"/>
    <p:sldId id="285" r:id="rId32"/>
    <p:sldId id="286" r:id="rId33"/>
    <p:sldId id="289" r:id="rId34"/>
    <p:sldId id="290" r:id="rId35"/>
    <p:sldId id="291"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5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D14AA-029F-41F5-A5EA-18A0C63C880C}" type="datetimeFigureOut">
              <a:rPr lang="en-US" smtClean="0"/>
              <a:pPr/>
              <a:t>4/5/2019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E155C-C026-4029-B943-00584772932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0E155C-C026-4029-B943-005847729328}"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0E155C-C026-4029-B943-005847729328}"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hatis.techtarget.com/definition/process" TargetMode="External"/><Relationship Id="rId2" Type="http://schemas.openxmlformats.org/officeDocument/2006/relationships/hyperlink" Target="https://whatis.techtarget.com/definition/interfac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Process Management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Process Control Block (PCB)</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sz="2400" dirty="0" smtClean="0">
                <a:latin typeface="Times New Roman" pitchFamily="18" charset="0"/>
                <a:cs typeface="Times New Roman" pitchFamily="18" charset="0"/>
              </a:rPr>
              <a:t>A Process Control Block is a data structure maintained by the Operating System for every process.</a:t>
            </a:r>
          </a:p>
          <a:p>
            <a:pPr algn="just">
              <a:lnSpc>
                <a:spcPct val="150000"/>
              </a:lnSpc>
            </a:pPr>
            <a:r>
              <a:rPr lang="en-US" sz="2400" dirty="0" smtClean="0">
                <a:latin typeface="Times New Roman" pitchFamily="18" charset="0"/>
                <a:cs typeface="Times New Roman" pitchFamily="18" charset="0"/>
              </a:rPr>
              <a:t> The PCB is identified by an integer process ID (PID).</a:t>
            </a:r>
          </a:p>
          <a:p>
            <a:pPr algn="just">
              <a:lnSpc>
                <a:spcPct val="150000"/>
              </a:lnSpc>
            </a:pPr>
            <a:r>
              <a:rPr lang="en-US" sz="2400" dirty="0" smtClean="0">
                <a:latin typeface="Times New Roman" pitchFamily="18" charset="0"/>
                <a:cs typeface="Times New Roman" pitchFamily="18" charset="0"/>
              </a:rPr>
              <a:t> A PCB keeps all the information needed to keep track of a process as listed below in the table −</a:t>
            </a:r>
          </a:p>
          <a:p>
            <a:pPr algn="just">
              <a:lnSpc>
                <a:spcPct val="150000"/>
              </a:lnSpc>
              <a:buNone/>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37641" t="15153" r="40492" b="27604"/>
          <a:stretch>
            <a:fillRect/>
          </a:stretch>
        </p:blipFill>
        <p:spPr bwMode="auto">
          <a:xfrm>
            <a:off x="2057400" y="914400"/>
            <a:ext cx="4267200" cy="4876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pPr fontAlgn="t"/>
            <a:r>
              <a:rPr lang="en-US" b="1" dirty="0" smtClean="0"/>
              <a:t>Process State</a:t>
            </a:r>
            <a:endParaRPr lang="en-US" dirty="0" smtClean="0"/>
          </a:p>
          <a:p>
            <a:pPr algn="just" fontAlgn="t">
              <a:lnSpc>
                <a:spcPct val="170000"/>
              </a:lnSpc>
              <a:buNone/>
            </a:pPr>
            <a:r>
              <a:rPr lang="en-US" dirty="0" smtClean="0"/>
              <a:t>     </a:t>
            </a:r>
            <a:r>
              <a:rPr lang="en-US" dirty="0" smtClean="0">
                <a:latin typeface="Times New Roman" pitchFamily="18" charset="0"/>
                <a:cs typeface="Times New Roman" pitchFamily="18" charset="0"/>
              </a:rPr>
              <a:t>The current state of the process i.e., whether it is ready, running, waiting, or whatever.</a:t>
            </a:r>
          </a:p>
          <a:p>
            <a:pPr fontAlgn="t"/>
            <a:endParaRPr lang="en-US" b="1" dirty="0" smtClean="0"/>
          </a:p>
          <a:p>
            <a:pPr fontAlgn="t"/>
            <a:r>
              <a:rPr lang="en-US" b="1" dirty="0" smtClean="0"/>
              <a:t>Process privileges</a:t>
            </a:r>
          </a:p>
          <a:p>
            <a:pPr fontAlgn="t">
              <a:buNone/>
            </a:pPr>
            <a:endParaRPr lang="en-US" dirty="0" smtClean="0"/>
          </a:p>
          <a:p>
            <a:pPr algn="just" fontAlgn="t">
              <a:buNone/>
            </a:pPr>
            <a:r>
              <a:rPr lang="en-US" dirty="0" smtClean="0">
                <a:latin typeface="Times New Roman" pitchFamily="18" charset="0"/>
                <a:cs typeface="Times New Roman" pitchFamily="18" charset="0"/>
              </a:rPr>
              <a:t>   This is required to allow/disallow access to system resources.</a:t>
            </a:r>
          </a:p>
          <a:p>
            <a:pPr algn="just" fontAlgn="t"/>
            <a:endParaRPr lang="en-US" b="1" dirty="0" smtClean="0">
              <a:latin typeface="Times New Roman" pitchFamily="18" charset="0"/>
              <a:cs typeface="Times New Roman" pitchFamily="18" charset="0"/>
            </a:endParaRPr>
          </a:p>
          <a:p>
            <a:pPr algn="just" fontAlgn="t"/>
            <a:r>
              <a:rPr lang="en-US" b="1" dirty="0" smtClean="0"/>
              <a:t>Process ID</a:t>
            </a:r>
            <a:endParaRPr lang="en-US" dirty="0" smtClean="0"/>
          </a:p>
          <a:p>
            <a:pPr algn="just" fontAlgn="t">
              <a:lnSpc>
                <a:spcPct val="170000"/>
              </a:lnSpc>
              <a:buNone/>
            </a:pPr>
            <a:r>
              <a:rPr lang="en-US" dirty="0" smtClean="0">
                <a:latin typeface="Times New Roman" pitchFamily="18" charset="0"/>
                <a:cs typeface="Times New Roman" pitchFamily="18" charset="0"/>
              </a:rPr>
              <a:t>     Unique identification for each of the process in the operating system.</a:t>
            </a:r>
          </a:p>
          <a:p>
            <a:pPr>
              <a:buNone/>
            </a:pPr>
            <a:r>
              <a:rPr lang="en-US" dirty="0" smtClean="0"/>
              <a:t/>
            </a:r>
            <a:br>
              <a:rPr lang="en-US" dirty="0" smtClean="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r>
              <a:rPr lang="en-US" b="1" dirty="0" smtClean="0"/>
              <a:t>Pointer</a:t>
            </a:r>
            <a:endParaRPr lang="en-US" dirty="0" smtClean="0"/>
          </a:p>
          <a:p>
            <a:pPr lvl="2">
              <a:buNone/>
            </a:pPr>
            <a:r>
              <a:rPr lang="en-US" sz="2800" dirty="0" smtClean="0">
                <a:latin typeface="Times New Roman" pitchFamily="18" charset="0"/>
                <a:cs typeface="Times New Roman" pitchFamily="18" charset="0"/>
              </a:rPr>
              <a:t>A pointer to parent process.</a:t>
            </a:r>
          </a:p>
          <a:p>
            <a:pPr lvl="2">
              <a:buNone/>
            </a:pPr>
            <a:endParaRPr lang="en-US" sz="2800" dirty="0" smtClean="0">
              <a:latin typeface="Times New Roman" pitchFamily="18" charset="0"/>
              <a:cs typeface="Times New Roman" pitchFamily="18" charset="0"/>
            </a:endParaRPr>
          </a:p>
          <a:p>
            <a:r>
              <a:rPr lang="en-US" b="1" dirty="0" smtClean="0"/>
              <a:t>Program Counter</a:t>
            </a:r>
            <a:endParaRPr lang="en-US" dirty="0" smtClean="0"/>
          </a:p>
          <a:p>
            <a:pPr algn="just">
              <a:lnSpc>
                <a:spcPct val="150000"/>
              </a:lnSpc>
              <a:buNone/>
            </a:pPr>
            <a:r>
              <a:rPr lang="en-US" dirty="0" smtClean="0"/>
              <a:t>    </a:t>
            </a:r>
            <a:r>
              <a:rPr lang="en-US" sz="2400" dirty="0" smtClean="0">
                <a:latin typeface="Times New Roman" pitchFamily="18" charset="0"/>
                <a:cs typeface="Times New Roman" pitchFamily="18" charset="0"/>
              </a:rPr>
              <a:t>Program Counter is a pointer to the address of the next     instruction to be executed for this process.</a:t>
            </a:r>
          </a:p>
          <a:p>
            <a:pPr fontAlgn="t"/>
            <a:r>
              <a:rPr lang="en-US" b="1" dirty="0" smtClean="0"/>
              <a:t>CPU registers</a:t>
            </a:r>
          </a:p>
          <a:p>
            <a:pPr fontAlgn="t">
              <a:buNone/>
            </a:pPr>
            <a:endParaRPr lang="en-US" dirty="0" smtClean="0"/>
          </a:p>
          <a:p>
            <a:pPr algn="just" fontAlgn="t">
              <a:lnSpc>
                <a:spcPct val="170000"/>
              </a:lnSpc>
              <a:buNone/>
            </a:pPr>
            <a:r>
              <a:rPr lang="en-US" sz="2400" dirty="0" smtClean="0">
                <a:latin typeface="Times New Roman" pitchFamily="18" charset="0"/>
                <a:cs typeface="Times New Roman" pitchFamily="18" charset="0"/>
              </a:rPr>
              <a:t>      Various CPU registers where process need to be stored for execution for running state.</a:t>
            </a:r>
          </a:p>
          <a:p>
            <a:pPr>
              <a:buNone/>
            </a:pPr>
            <a:r>
              <a:rPr lang="en-US" dirty="0" smtClean="0"/>
              <a:t/>
            </a:r>
            <a:br>
              <a:rPr lang="en-US" dirty="0" smtClean="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92500" lnSpcReduction="10000"/>
          </a:bodyPr>
          <a:lstStyle/>
          <a:p>
            <a:pPr algn="just" fontAlgn="t"/>
            <a:r>
              <a:rPr lang="en-US" b="1" dirty="0" smtClean="0"/>
              <a:t>CPU Scheduling Information</a:t>
            </a:r>
            <a:endParaRPr lang="en-US" dirty="0" smtClean="0"/>
          </a:p>
          <a:p>
            <a:pPr algn="just" fontAlgn="t">
              <a:lnSpc>
                <a:spcPct val="150000"/>
              </a:lnSpc>
              <a:buNone/>
            </a:pPr>
            <a:r>
              <a:rPr lang="en-US" sz="3000" dirty="0" smtClean="0"/>
              <a:t>    </a:t>
            </a:r>
            <a:r>
              <a:rPr lang="en-US" sz="2600" dirty="0" smtClean="0">
                <a:latin typeface="Times New Roman" pitchFamily="18" charset="0"/>
                <a:cs typeface="Times New Roman" pitchFamily="18" charset="0"/>
              </a:rPr>
              <a:t>Process priority and other scheduling information which is required to schedule the process.</a:t>
            </a:r>
          </a:p>
          <a:p>
            <a:pPr algn="just" fontAlgn="t">
              <a:buNone/>
            </a:pPr>
            <a:r>
              <a:rPr lang="en-US" dirty="0" smtClean="0"/>
              <a:t/>
            </a:r>
            <a:br>
              <a:rPr lang="en-US" dirty="0" smtClean="0"/>
            </a:br>
            <a:r>
              <a:rPr lang="en-US" b="1" dirty="0" smtClean="0"/>
              <a:t>Memory management information</a:t>
            </a:r>
            <a:endParaRPr lang="en-US" dirty="0" smtClean="0"/>
          </a:p>
          <a:p>
            <a:pPr algn="just" fontAlgn="t">
              <a:lnSpc>
                <a:spcPct val="150000"/>
              </a:lnSpc>
            </a:pPr>
            <a:r>
              <a:rPr lang="en-US" sz="2600" dirty="0" smtClean="0">
                <a:latin typeface="Times New Roman" pitchFamily="18" charset="0"/>
                <a:cs typeface="Times New Roman" pitchFamily="18" charset="0"/>
              </a:rPr>
              <a:t>This includes the information of page table, memory limits, Segment table depending on memory used by the operating system.</a:t>
            </a:r>
          </a:p>
          <a:p>
            <a:pPr algn="just">
              <a:buNone/>
            </a:pPr>
            <a:r>
              <a:rPr lang="en-US" dirty="0" smtClean="0"/>
              <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lgn="just" fontAlgn="t"/>
            <a:r>
              <a:rPr lang="en-US" b="1" dirty="0" smtClean="0"/>
              <a:t>Accounting information</a:t>
            </a:r>
            <a:endParaRPr lang="en-US" dirty="0" smtClean="0"/>
          </a:p>
          <a:p>
            <a:pPr algn="just" fontAlgn="t">
              <a:lnSpc>
                <a:spcPct val="150000"/>
              </a:lnSpc>
              <a:buNone/>
            </a:pPr>
            <a:r>
              <a:rPr lang="en-US" dirty="0" smtClean="0"/>
              <a:t>    </a:t>
            </a:r>
            <a:r>
              <a:rPr lang="en-US" sz="2400" dirty="0" smtClean="0">
                <a:latin typeface="Times New Roman" pitchFamily="18" charset="0"/>
                <a:cs typeface="Times New Roman" pitchFamily="18" charset="0"/>
              </a:rPr>
              <a:t>This includes the amount of CPU used for process execution, time limits, execution ID etc.</a:t>
            </a:r>
          </a:p>
          <a:p>
            <a:pPr algn="just" fontAlgn="t"/>
            <a:r>
              <a:rPr lang="en-US" b="1" dirty="0" smtClean="0"/>
              <a:t>IO status information</a:t>
            </a:r>
            <a:endParaRPr lang="en-US" dirty="0" smtClean="0"/>
          </a:p>
          <a:p>
            <a:pPr algn="just" fontAlgn="t">
              <a:buNone/>
            </a:pPr>
            <a:r>
              <a:rPr lang="en-US" dirty="0" smtClean="0"/>
              <a:t>    </a:t>
            </a:r>
            <a:r>
              <a:rPr lang="en-US" sz="2400" dirty="0" smtClean="0">
                <a:latin typeface="Times New Roman" pitchFamily="18" charset="0"/>
                <a:cs typeface="Times New Roman" pitchFamily="18" charset="0"/>
              </a:rPr>
              <a:t>Includes a list of I/O devices allocated to the process.</a:t>
            </a:r>
          </a:p>
          <a:p>
            <a:pPr algn="just">
              <a:buNone/>
            </a:pPr>
            <a:r>
              <a:rPr lang="en-US" dirty="0" smtClean="0"/>
              <a:t/>
            </a:r>
            <a:br>
              <a:rPr lang="en-US" dirty="0" smtClean="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Process Scheduling</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pPr algn="just"/>
            <a:r>
              <a:rPr lang="en-US" sz="2400" dirty="0" smtClean="0">
                <a:latin typeface="Times New Roman" pitchFamily="18" charset="0"/>
                <a:cs typeface="Times New Roman" pitchFamily="18" charset="0"/>
              </a:rPr>
              <a:t>There are many scheduling queues that are used to handle processes. </a:t>
            </a:r>
          </a:p>
          <a:p>
            <a:pPr algn="just"/>
            <a:r>
              <a:rPr lang="en-US" sz="2400" dirty="0" smtClean="0">
                <a:latin typeface="Times New Roman" pitchFamily="18" charset="0"/>
                <a:cs typeface="Times New Roman" pitchFamily="18" charset="0"/>
              </a:rPr>
              <a:t>When the processes enter the system, they are put into the job queue.</a:t>
            </a:r>
          </a:p>
          <a:p>
            <a:pPr algn="just"/>
            <a:r>
              <a:rPr lang="en-US" sz="2400" dirty="0" smtClean="0">
                <a:latin typeface="Times New Roman" pitchFamily="18" charset="0"/>
                <a:cs typeface="Times New Roman" pitchFamily="18" charset="0"/>
              </a:rPr>
              <a:t> The processes that are ready to execute in the main memory are kept in the ready queue. </a:t>
            </a:r>
          </a:p>
          <a:p>
            <a:pPr algn="just"/>
            <a:r>
              <a:rPr lang="en-US" sz="2400" dirty="0" smtClean="0">
                <a:latin typeface="Times New Roman" pitchFamily="18" charset="0"/>
                <a:cs typeface="Times New Roman" pitchFamily="18" charset="0"/>
              </a:rPr>
              <a:t>The processes that are waiting for the I/O device are kept in the device queue.</a:t>
            </a:r>
          </a:p>
          <a:p>
            <a:pPr algn="just"/>
            <a:r>
              <a:rPr lang="en-US" sz="2400" dirty="0" smtClean="0">
                <a:latin typeface="Times New Roman" pitchFamily="18" charset="0"/>
                <a:cs typeface="Times New Roman" pitchFamily="18" charset="0"/>
              </a:rPr>
              <a:t>The different schedulers that are used for process scheduling are:</a:t>
            </a:r>
          </a:p>
          <a:p>
            <a:pPr algn="just">
              <a:buNone/>
            </a:pP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Long Term Scheduler</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The job scheduler or long term scheduler selects processes from the storage pool and loads them into memory for execution.</a:t>
            </a:r>
          </a:p>
          <a:p>
            <a:pPr algn="just"/>
            <a:r>
              <a:rPr lang="en-US" sz="2400" dirty="0" smtClean="0">
                <a:latin typeface="Times New Roman" pitchFamily="18" charset="0"/>
                <a:cs typeface="Times New Roman" pitchFamily="18" charset="0"/>
              </a:rPr>
              <a:t> The job scheduler must select a careful mixture of I/O bound and CPU bound processes to yield optimum system throughput. </a:t>
            </a:r>
          </a:p>
          <a:p>
            <a:pPr algn="just"/>
            <a:r>
              <a:rPr lang="en-US" sz="2400" dirty="0" smtClean="0">
                <a:latin typeface="Times New Roman" pitchFamily="18" charset="0"/>
                <a:cs typeface="Times New Roman" pitchFamily="18" charset="0"/>
              </a:rPr>
              <a:t>If it selects too many CPU bound processes then the I/O devices are idle and if it selects too many I/O bound processes then the processor has nothing to do.</a:t>
            </a:r>
          </a:p>
          <a:p>
            <a:pPr algn="just"/>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Short Term Scheduler</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sz="2400" dirty="0" smtClean="0">
                <a:latin typeface="Times New Roman" pitchFamily="18" charset="0"/>
                <a:cs typeface="Times New Roman" pitchFamily="18" charset="0"/>
              </a:rPr>
              <a:t>The short term scheduler selects one of the processes from the ready queue and schedules them for execution.</a:t>
            </a:r>
          </a:p>
          <a:p>
            <a:pPr algn="just">
              <a:lnSpc>
                <a:spcPct val="150000"/>
              </a:lnSpc>
            </a:pPr>
            <a:r>
              <a:rPr lang="en-US" sz="2400" dirty="0" smtClean="0">
                <a:latin typeface="Times New Roman" pitchFamily="18" charset="0"/>
                <a:cs typeface="Times New Roman" pitchFamily="18" charset="0"/>
              </a:rPr>
              <a:t> The short term scheduler executes much more frequently than the long term scheduler as a process may execute only for a few milliseconds.</a:t>
            </a:r>
          </a:p>
          <a:p>
            <a:pPr algn="just">
              <a:buNone/>
            </a:pP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Medium Term Scheduler</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The medium term scheduler swaps out a process from main memory. </a:t>
            </a:r>
          </a:p>
          <a:p>
            <a:pPr algn="just"/>
            <a:r>
              <a:rPr lang="en-US" sz="2400" dirty="0" smtClean="0">
                <a:latin typeface="Times New Roman" pitchFamily="18" charset="0"/>
                <a:cs typeface="Times New Roman" pitchFamily="18" charset="0"/>
              </a:rPr>
              <a:t>It can again swap in the process later from the point it stopped executing. </a:t>
            </a:r>
          </a:p>
          <a:p>
            <a:pPr algn="just"/>
            <a:r>
              <a:rPr lang="en-US" sz="2400" dirty="0" smtClean="0">
                <a:latin typeface="Times New Roman" pitchFamily="18" charset="0"/>
                <a:cs typeface="Times New Roman" pitchFamily="18" charset="0"/>
              </a:rPr>
              <a:t>This is helpful in reducing the degree of multiprogramming. Swapping is also useful to improve the mix of I/O bound and CPU bound processes in the memory.</a:t>
            </a:r>
          </a:p>
          <a:p>
            <a:pPr algn="just">
              <a:buNone/>
            </a:pP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92500" lnSpcReduction="10000"/>
          </a:bodyPr>
          <a:lstStyle/>
          <a:p>
            <a:pPr fontAlgn="base">
              <a:buNone/>
            </a:pPr>
            <a:r>
              <a:rPr lang="en-US" sz="2800" b="1" dirty="0" smtClean="0">
                <a:latin typeface="Times New Roman" pitchFamily="18" charset="0"/>
                <a:cs typeface="Times New Roman" pitchFamily="18" charset="0"/>
              </a:rPr>
              <a:t> Program </a:t>
            </a:r>
            <a:r>
              <a:rPr lang="en-US" sz="2800" b="1" dirty="0" err="1" smtClean="0">
                <a:latin typeface="Times New Roman" pitchFamily="18" charset="0"/>
                <a:cs typeface="Times New Roman" pitchFamily="18" charset="0"/>
              </a:rPr>
              <a:t>vs</a:t>
            </a:r>
            <a:r>
              <a:rPr lang="en-US" sz="2800" b="1" dirty="0" smtClean="0">
                <a:latin typeface="Times New Roman" pitchFamily="18" charset="0"/>
                <a:cs typeface="Times New Roman" pitchFamily="18" charset="0"/>
              </a:rPr>
              <a:t> Process</a:t>
            </a:r>
          </a:p>
          <a:p>
            <a:pPr algn="just" fontAlgn="base">
              <a:lnSpc>
                <a:spcPct val="150000"/>
              </a:lnSpc>
              <a:buNone/>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 process is a program in execution. For example, when we write a program in C or C++ and compile it, the compiler creates binary code. </a:t>
            </a:r>
          </a:p>
          <a:p>
            <a:pPr algn="just" fontAlgn="base">
              <a:lnSpc>
                <a:spcPct val="150000"/>
              </a:lnSpc>
              <a:buFont typeface="Wingdings" pitchFamily="2" charset="2"/>
              <a:buChar char="§"/>
            </a:pPr>
            <a:r>
              <a:rPr lang="en-US" sz="2400" dirty="0" smtClean="0">
                <a:latin typeface="Times New Roman" pitchFamily="18" charset="0"/>
                <a:cs typeface="Times New Roman" pitchFamily="18" charset="0"/>
              </a:rPr>
              <a:t>  The original code and binary code are both programs. When we actually run the binary code, it becomes a process.</a:t>
            </a:r>
          </a:p>
          <a:p>
            <a:pPr algn="just" fontAlgn="base">
              <a:lnSpc>
                <a:spcPct val="150000"/>
              </a:lnSpc>
              <a:buFont typeface="Wingdings" pitchFamily="2" charset="2"/>
              <a:buChar char="§"/>
            </a:pPr>
            <a:r>
              <a:rPr lang="en-US" sz="2400" dirty="0" smtClean="0">
                <a:latin typeface="Times New Roman" pitchFamily="18" charset="0"/>
                <a:cs typeface="Times New Roman" pitchFamily="18" charset="0"/>
              </a:rPr>
              <a:t>A process is an ‘active’ entity, as opposed to a program, which is considered to be a ‘passive’ entity. A single program can create many processes when run multiple times; for example, when we open a .exe or binary file multiple times, multiple instances begin (multiple processes are created).</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25926" t="13603" r="29214" b="17531"/>
          <a:stretch>
            <a:fillRect/>
          </a:stretch>
        </p:blipFill>
        <p:spPr bwMode="auto">
          <a:xfrm>
            <a:off x="1524000" y="228600"/>
            <a:ext cx="67056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
            </a:r>
            <a:br>
              <a:rPr lang="en-US" dirty="0" smtClean="0"/>
            </a:br>
            <a:r>
              <a:rPr lang="en-US" dirty="0" smtClean="0"/>
              <a:t/>
            </a:r>
            <a:br>
              <a:rPr lang="en-US" dirty="0" smtClean="0"/>
            </a:br>
            <a:r>
              <a:rPr lang="en-US" dirty="0" smtClean="0"/>
              <a:t>Context Switching</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5181600"/>
          </a:xfrm>
        </p:spPr>
        <p:txBody>
          <a:bodyPr>
            <a:noAutofit/>
          </a:bodyPr>
          <a:lstStyle/>
          <a:p>
            <a:pPr algn="just">
              <a:buNone/>
            </a:pPr>
            <a:endParaRPr lang="en-US" sz="28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Removing a process from a CPU and scheduling another process requires saving the state of the old process and loading the state of the new process. </a:t>
            </a:r>
          </a:p>
          <a:p>
            <a:pPr algn="just">
              <a:lnSpc>
                <a:spcPct val="150000"/>
              </a:lnSpc>
            </a:pPr>
            <a:r>
              <a:rPr lang="en-US" sz="2400" dirty="0" smtClean="0">
                <a:latin typeface="Times New Roman" pitchFamily="18" charset="0"/>
                <a:cs typeface="Times New Roman" pitchFamily="18" charset="0"/>
              </a:rPr>
              <a:t>This is known as context switching. The context of a process is stored in the Process Control Block (PCB) and contains the process register information, process state and memory information.</a:t>
            </a:r>
          </a:p>
          <a:p>
            <a:pPr algn="just">
              <a:lnSpc>
                <a:spcPct val="150000"/>
              </a:lnSpc>
            </a:pPr>
            <a:r>
              <a:rPr lang="en-US" sz="2400" dirty="0" smtClean="0">
                <a:latin typeface="Times New Roman" pitchFamily="18" charset="0"/>
                <a:cs typeface="Times New Roman" pitchFamily="18" charset="0"/>
              </a:rPr>
              <a:t>The dispatcher is responsible for context switching.</a:t>
            </a:r>
          </a:p>
          <a:p>
            <a:pPr algn="just"/>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lnSpc>
                <a:spcPct val="150000"/>
              </a:lnSpc>
            </a:pPr>
            <a:r>
              <a:rPr lang="en-US" sz="2400" dirty="0" smtClean="0"/>
              <a:t> </a:t>
            </a:r>
            <a:r>
              <a:rPr lang="en-US" sz="2400" dirty="0" smtClean="0">
                <a:latin typeface="Times New Roman" pitchFamily="18" charset="0"/>
                <a:cs typeface="Times New Roman" pitchFamily="18" charset="0"/>
              </a:rPr>
              <a:t>It saves the context of the old process and gives control of the CPU to the process chosen by the short term scheduler.</a:t>
            </a:r>
          </a:p>
          <a:p>
            <a:pPr algn="just">
              <a:lnSpc>
                <a:spcPct val="150000"/>
              </a:lnSpc>
            </a:pPr>
            <a:r>
              <a:rPr lang="en-US" sz="2400" dirty="0" smtClean="0">
                <a:latin typeface="Times New Roman" pitchFamily="18" charset="0"/>
                <a:cs typeface="Times New Roman" pitchFamily="18" charset="0"/>
              </a:rPr>
              <a:t>When the scheduler switches the CPU from executing one process to execute another, the state from the current running process is stored into the process control block.</a:t>
            </a:r>
          </a:p>
          <a:p>
            <a:pPr algn="just">
              <a:lnSpc>
                <a:spcPct val="150000"/>
              </a:lnSpc>
            </a:pPr>
            <a:r>
              <a:rPr lang="en-US" sz="2400" dirty="0" smtClean="0">
                <a:latin typeface="Times New Roman" pitchFamily="18" charset="0"/>
                <a:cs typeface="Times New Roman" pitchFamily="18" charset="0"/>
              </a:rPr>
              <a:t> After this, the state for the process to run next is loaded from its own PCB and used to set the PC, registers, etc. </a:t>
            </a:r>
          </a:p>
          <a:p>
            <a:pPr algn="just">
              <a:lnSpc>
                <a:spcPct val="150000"/>
              </a:lnSpc>
            </a:pPr>
            <a:r>
              <a:rPr lang="en-US" sz="2400" dirty="0" smtClean="0">
                <a:latin typeface="Times New Roman" pitchFamily="18" charset="0"/>
                <a:cs typeface="Times New Roman" pitchFamily="18" charset="0"/>
              </a:rPr>
              <a:t>At that point, the second process can start executing.</a:t>
            </a:r>
          </a:p>
          <a:p>
            <a:pPr algn="just">
              <a:buNone/>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l="29084" t="13469" r="33837" b="15819"/>
          <a:stretch>
            <a:fillRect/>
          </a:stretch>
        </p:blipFill>
        <p:spPr bwMode="auto">
          <a:xfrm>
            <a:off x="1600200" y="533400"/>
            <a:ext cx="51816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just">
              <a:lnSpc>
                <a:spcPct val="150000"/>
              </a:lnSpc>
            </a:pPr>
            <a:r>
              <a:rPr lang="en-US" sz="2400" dirty="0" smtClean="0">
                <a:latin typeface="Times New Roman" pitchFamily="18" charset="0"/>
                <a:cs typeface="Times New Roman" pitchFamily="18" charset="0"/>
              </a:rPr>
              <a:t>Context switches are computationally intensive since register and memory state must be saved and restored.</a:t>
            </a:r>
          </a:p>
          <a:p>
            <a:pPr algn="just">
              <a:lnSpc>
                <a:spcPct val="150000"/>
              </a:lnSpc>
            </a:pPr>
            <a:r>
              <a:rPr lang="en-US" sz="2400" dirty="0" smtClean="0">
                <a:latin typeface="Times New Roman" pitchFamily="18" charset="0"/>
                <a:cs typeface="Times New Roman" pitchFamily="18" charset="0"/>
              </a:rPr>
              <a:t> To avoid the amount of context switching time, some hardware systems employ two or more sets of processor registers.</a:t>
            </a:r>
          </a:p>
          <a:p>
            <a:pPr algn="just">
              <a:lnSpc>
                <a:spcPct val="150000"/>
              </a:lnSpc>
              <a:buNone/>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172200"/>
          </a:xfrm>
        </p:spPr>
        <p:txBody>
          <a:bodyPr>
            <a:normAutofit fontScale="47500" lnSpcReduction="20000"/>
          </a:bodyPr>
          <a:lstStyle/>
          <a:p>
            <a:pPr algn="just">
              <a:lnSpc>
                <a:spcPct val="170000"/>
              </a:lnSpc>
            </a:pPr>
            <a:r>
              <a:rPr lang="en-US" sz="5000" dirty="0" smtClean="0">
                <a:latin typeface="Times New Roman" pitchFamily="18" charset="0"/>
                <a:cs typeface="Times New Roman" pitchFamily="18" charset="0"/>
              </a:rPr>
              <a:t>When the process is switched, the following information is stored for later use.</a:t>
            </a:r>
            <a:br>
              <a:rPr lang="en-US" sz="5000" dirty="0" smtClean="0">
                <a:latin typeface="Times New Roman" pitchFamily="18" charset="0"/>
                <a:cs typeface="Times New Roman" pitchFamily="18" charset="0"/>
              </a:rPr>
            </a:br>
            <a:endParaRPr lang="en-US" sz="5000" dirty="0" smtClean="0">
              <a:latin typeface="Times New Roman" pitchFamily="18" charset="0"/>
              <a:cs typeface="Times New Roman" pitchFamily="18" charset="0"/>
            </a:endParaRPr>
          </a:p>
          <a:p>
            <a:pPr>
              <a:lnSpc>
                <a:spcPct val="170000"/>
              </a:lnSpc>
            </a:pPr>
            <a:r>
              <a:rPr lang="en-US" sz="4400" dirty="0" smtClean="0">
                <a:latin typeface="Times New Roman" pitchFamily="18" charset="0"/>
                <a:cs typeface="Times New Roman" pitchFamily="18" charset="0"/>
              </a:rPr>
              <a:t>Program Counter</a:t>
            </a:r>
          </a:p>
          <a:p>
            <a:pPr>
              <a:lnSpc>
                <a:spcPct val="170000"/>
              </a:lnSpc>
            </a:pPr>
            <a:r>
              <a:rPr lang="en-US" sz="4400" dirty="0" smtClean="0">
                <a:latin typeface="Times New Roman" pitchFamily="18" charset="0"/>
                <a:cs typeface="Times New Roman" pitchFamily="18" charset="0"/>
              </a:rPr>
              <a:t>Scheduling information</a:t>
            </a:r>
          </a:p>
          <a:p>
            <a:pPr>
              <a:lnSpc>
                <a:spcPct val="170000"/>
              </a:lnSpc>
            </a:pPr>
            <a:r>
              <a:rPr lang="en-US" sz="4400" dirty="0" smtClean="0">
                <a:latin typeface="Times New Roman" pitchFamily="18" charset="0"/>
                <a:cs typeface="Times New Roman" pitchFamily="18" charset="0"/>
              </a:rPr>
              <a:t>Base and limit register value</a:t>
            </a:r>
          </a:p>
          <a:p>
            <a:pPr>
              <a:lnSpc>
                <a:spcPct val="170000"/>
              </a:lnSpc>
            </a:pPr>
            <a:r>
              <a:rPr lang="en-US" sz="4400" dirty="0" smtClean="0">
                <a:latin typeface="Times New Roman" pitchFamily="18" charset="0"/>
                <a:cs typeface="Times New Roman" pitchFamily="18" charset="0"/>
              </a:rPr>
              <a:t>Currently used register</a:t>
            </a:r>
          </a:p>
          <a:p>
            <a:pPr>
              <a:lnSpc>
                <a:spcPct val="170000"/>
              </a:lnSpc>
            </a:pPr>
            <a:r>
              <a:rPr lang="en-US" sz="4400" dirty="0" smtClean="0">
                <a:latin typeface="Times New Roman" pitchFamily="18" charset="0"/>
                <a:cs typeface="Times New Roman" pitchFamily="18" charset="0"/>
              </a:rPr>
              <a:t>Changed State</a:t>
            </a:r>
          </a:p>
          <a:p>
            <a:pPr>
              <a:lnSpc>
                <a:spcPct val="170000"/>
              </a:lnSpc>
            </a:pPr>
            <a:r>
              <a:rPr lang="en-US" sz="4400" dirty="0" smtClean="0">
                <a:latin typeface="Times New Roman" pitchFamily="18" charset="0"/>
                <a:cs typeface="Times New Roman" pitchFamily="18" charset="0"/>
              </a:rPr>
              <a:t>I/O State information</a:t>
            </a:r>
          </a:p>
          <a:p>
            <a:pPr>
              <a:lnSpc>
                <a:spcPct val="170000"/>
              </a:lnSpc>
            </a:pPr>
            <a:r>
              <a:rPr lang="en-US" sz="4400" dirty="0" smtClean="0">
                <a:latin typeface="Times New Roman" pitchFamily="18" charset="0"/>
                <a:cs typeface="Times New Roman" pitchFamily="18" charset="0"/>
              </a:rPr>
              <a:t>Accounting information</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b="1" dirty="0" smtClean="0"/>
              <a:t>Process Operations in operating system</a:t>
            </a:r>
            <a:br>
              <a:rPr lang="en-US" b="1"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sz="2400" dirty="0" smtClean="0"/>
              <a:t>  The operations of process carried out by an operating system are primarily of two types:</a:t>
            </a:r>
          </a:p>
          <a:p>
            <a:r>
              <a:rPr lang="en-US" b="1" dirty="0" smtClean="0"/>
              <a:t>Process creation</a:t>
            </a:r>
            <a:endParaRPr lang="en-US" dirty="0" smtClean="0"/>
          </a:p>
          <a:p>
            <a:r>
              <a:rPr lang="en-US" b="1" dirty="0" smtClean="0"/>
              <a:t>Process termination</a:t>
            </a:r>
            <a:endParaRPr lang="en-US" dirty="0" smtClean="0"/>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
            </a:r>
            <a:br>
              <a:rPr lang="en-US" dirty="0" smtClean="0"/>
            </a:br>
            <a:r>
              <a:rPr lang="en-US" dirty="0" smtClean="0"/>
              <a:t/>
            </a:r>
            <a:br>
              <a:rPr lang="en-US" dirty="0" smtClean="0"/>
            </a:br>
            <a:r>
              <a:rPr lang="en-US" dirty="0" smtClean="0"/>
              <a:t>1) Process Creation</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1752600"/>
            <a:ext cx="8229600" cy="5105400"/>
          </a:xfrm>
        </p:spPr>
        <p:txBody>
          <a:bodyPr>
            <a:normAutofit/>
          </a:bodyPr>
          <a:lstStyle/>
          <a:p>
            <a:pPr algn="just">
              <a:lnSpc>
                <a:spcPct val="150000"/>
              </a:lnSpc>
            </a:pPr>
            <a:r>
              <a:rPr lang="en-US" sz="2400" b="1" dirty="0" smtClean="0">
                <a:latin typeface="Times New Roman" pitchFamily="18" charset="0"/>
                <a:cs typeface="Times New Roman" pitchFamily="18" charset="0"/>
              </a:rPr>
              <a:t>Process creation is a task of creating new processes</a:t>
            </a:r>
            <a:r>
              <a:rPr lang="en-US" sz="2400" dirty="0" smtClean="0">
                <a:latin typeface="Times New Roman" pitchFamily="18" charset="0"/>
                <a:cs typeface="Times New Roman" pitchFamily="18" charset="0"/>
              </a:rPr>
              <a:t>. </a:t>
            </a:r>
          </a:p>
          <a:p>
            <a:pPr algn="just">
              <a:lnSpc>
                <a:spcPct val="150000"/>
              </a:lnSpc>
            </a:pPr>
            <a:r>
              <a:rPr lang="en-US" sz="2400" dirty="0" smtClean="0">
                <a:latin typeface="Times New Roman" pitchFamily="18" charset="0"/>
                <a:cs typeface="Times New Roman" pitchFamily="18" charset="0"/>
              </a:rPr>
              <a:t>There are different situations in which a new process is created. There are different ways to create new process.</a:t>
            </a:r>
          </a:p>
          <a:p>
            <a:pPr algn="just">
              <a:lnSpc>
                <a:spcPct val="150000"/>
              </a:lnSpc>
            </a:pPr>
            <a:r>
              <a:rPr lang="en-US" sz="2400" dirty="0" smtClean="0">
                <a:latin typeface="Times New Roman" pitchFamily="18" charset="0"/>
                <a:cs typeface="Times New Roman" pitchFamily="18" charset="0"/>
              </a:rPr>
              <a:t> A new process can be created at the time of initialization of operating system or when system calls such as </a:t>
            </a:r>
            <a:r>
              <a:rPr lang="en-US" sz="2400" b="1" dirty="0" smtClean="0">
                <a:latin typeface="Times New Roman" pitchFamily="18" charset="0"/>
                <a:cs typeface="Times New Roman" pitchFamily="18" charset="0"/>
              </a:rPr>
              <a:t>fork ()</a:t>
            </a:r>
            <a:r>
              <a:rPr lang="en-US" sz="2400" dirty="0" smtClean="0">
                <a:latin typeface="Times New Roman" pitchFamily="18" charset="0"/>
                <a:cs typeface="Times New Roman" pitchFamily="18" charset="0"/>
              </a:rPr>
              <a:t> are initiated by other processes.</a:t>
            </a:r>
          </a:p>
          <a:p>
            <a:pPr algn="just">
              <a:lnSpc>
                <a:spcPct val="150000"/>
              </a:lnSpc>
              <a:buNone/>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algn="just">
              <a:lnSpc>
                <a:spcPct val="150000"/>
              </a:lnSpc>
            </a:pPr>
            <a:r>
              <a:rPr lang="en-US" sz="2400" dirty="0" smtClean="0">
                <a:latin typeface="Times New Roman" pitchFamily="18" charset="0"/>
                <a:cs typeface="Times New Roman" pitchFamily="18" charset="0"/>
              </a:rPr>
              <a:t>The process, which creates a new process using system calls, is called </a:t>
            </a:r>
            <a:r>
              <a:rPr lang="en-US" sz="2400" b="1" dirty="0" smtClean="0">
                <a:latin typeface="Times New Roman" pitchFamily="18" charset="0"/>
                <a:cs typeface="Times New Roman" pitchFamily="18" charset="0"/>
              </a:rPr>
              <a:t>parent process</a:t>
            </a:r>
            <a:r>
              <a:rPr lang="en-US" sz="2400" dirty="0" smtClean="0">
                <a:latin typeface="Times New Roman" pitchFamily="18" charset="0"/>
                <a:cs typeface="Times New Roman" pitchFamily="18" charset="0"/>
              </a:rPr>
              <a:t> while the new process that is created is called </a:t>
            </a:r>
            <a:r>
              <a:rPr lang="en-US" sz="2400" b="1" dirty="0" smtClean="0">
                <a:latin typeface="Times New Roman" pitchFamily="18" charset="0"/>
                <a:cs typeface="Times New Roman" pitchFamily="18" charset="0"/>
              </a:rPr>
              <a:t>child process</a:t>
            </a:r>
            <a:r>
              <a:rPr lang="en-US" sz="2400" dirty="0" smtClean="0">
                <a:latin typeface="Times New Roman" pitchFamily="18" charset="0"/>
                <a:cs typeface="Times New Roman" pitchFamily="18" charset="0"/>
              </a:rPr>
              <a:t>. </a:t>
            </a:r>
          </a:p>
          <a:p>
            <a:pPr algn="just">
              <a:lnSpc>
                <a:spcPct val="150000"/>
              </a:lnSpc>
            </a:pPr>
            <a:r>
              <a:rPr lang="en-US" sz="2400" dirty="0" smtClean="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child processes</a:t>
            </a:r>
            <a:r>
              <a:rPr lang="en-US" sz="2400" dirty="0" smtClean="0">
                <a:latin typeface="Times New Roman" pitchFamily="18" charset="0"/>
                <a:cs typeface="Times New Roman" pitchFamily="18" charset="0"/>
              </a:rPr>
              <a:t> can create new processes using system calls. </a:t>
            </a:r>
          </a:p>
          <a:p>
            <a:pPr algn="just">
              <a:lnSpc>
                <a:spcPct val="150000"/>
              </a:lnSpc>
            </a:pPr>
            <a:r>
              <a:rPr lang="en-US" sz="2400" dirty="0" smtClean="0">
                <a:latin typeface="Times New Roman" pitchFamily="18" charset="0"/>
                <a:cs typeface="Times New Roman" pitchFamily="18" charset="0"/>
              </a:rPr>
              <a:t> A new process can also create by an operating system based on the request received from the user.</a:t>
            </a:r>
          </a:p>
          <a:p>
            <a:pPr algn="just">
              <a:lnSpc>
                <a:spcPct val="150000"/>
              </a:lnSpc>
            </a:pPr>
            <a:r>
              <a:rPr lang="en-US" sz="2400" dirty="0" smtClean="0">
                <a:latin typeface="Times New Roman" pitchFamily="18" charset="0"/>
                <a:cs typeface="Times New Roman" pitchFamily="18" charset="0"/>
              </a:rPr>
              <a:t> For instance, a new process is created every time a user logs on to a computer system, an application program such a MS Word is initiated, or when a document printed.</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
            </a:r>
            <a:br>
              <a:rPr lang="en-US" dirty="0" smtClean="0"/>
            </a:br>
            <a:r>
              <a:rPr lang="en-US" dirty="0" smtClean="0"/>
              <a:t/>
            </a:r>
            <a:br>
              <a:rPr lang="en-US" dirty="0" smtClean="0"/>
            </a:br>
            <a:r>
              <a:rPr lang="en-US" dirty="0" smtClean="0"/>
              <a:t>2) Process termination</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4525963"/>
          </a:xfrm>
        </p:spPr>
        <p:txBody>
          <a:bodyPr>
            <a:noAutofit/>
          </a:bodyPr>
          <a:lstStyle/>
          <a:p>
            <a:pPr algn="just">
              <a:lnSpc>
                <a:spcPct val="170000"/>
              </a:lnSpc>
            </a:pPr>
            <a:r>
              <a:rPr lang="en-US" sz="2400" b="1" dirty="0" smtClean="0">
                <a:latin typeface="Times New Roman" pitchFamily="18" charset="0"/>
                <a:cs typeface="Times New Roman" pitchFamily="18" charset="0"/>
              </a:rPr>
              <a:t>Process termination is an operation in which a process is terminated after the execution of its last instruction</a:t>
            </a:r>
            <a:r>
              <a:rPr lang="en-US" sz="2400" dirty="0" smtClean="0">
                <a:latin typeface="Times New Roman" pitchFamily="18" charset="0"/>
                <a:cs typeface="Times New Roman" pitchFamily="18" charset="0"/>
              </a:rPr>
              <a:t>. </a:t>
            </a:r>
          </a:p>
          <a:p>
            <a:pPr algn="just">
              <a:lnSpc>
                <a:spcPct val="170000"/>
              </a:lnSpc>
            </a:pPr>
            <a:r>
              <a:rPr lang="en-US" sz="2400" dirty="0" smtClean="0">
                <a:latin typeface="Times New Roman" pitchFamily="18" charset="0"/>
                <a:cs typeface="Times New Roman" pitchFamily="18" charset="0"/>
              </a:rPr>
              <a:t>This operation is used to terminate or end any process. </a:t>
            </a:r>
          </a:p>
          <a:p>
            <a:pPr algn="just">
              <a:lnSpc>
                <a:spcPct val="170000"/>
              </a:lnSpc>
            </a:pPr>
            <a:r>
              <a:rPr lang="en-US" sz="2400" dirty="0" smtClean="0">
                <a:latin typeface="Times New Roman" pitchFamily="18" charset="0"/>
                <a:cs typeface="Times New Roman" pitchFamily="18" charset="0"/>
              </a:rPr>
              <a:t>When a process is terminated, the resources that were being utilized by the process are released by the operating system. </a:t>
            </a:r>
          </a:p>
          <a:p>
            <a:pPr algn="just">
              <a:lnSpc>
                <a:spcPct val="170000"/>
              </a:lnSpc>
              <a:buNone/>
            </a:pP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Process Management</a:t>
            </a:r>
            <a:endParaRPr lang="en-US" dirty="0"/>
          </a:p>
        </p:txBody>
      </p:sp>
      <p:sp>
        <p:nvSpPr>
          <p:cNvPr id="3" name="Content Placeholder 2"/>
          <p:cNvSpPr>
            <a:spLocks noGrp="1"/>
          </p:cNvSpPr>
          <p:nvPr>
            <p:ph idx="1"/>
          </p:nvPr>
        </p:nvSpPr>
        <p:spPr>
          <a:xfrm>
            <a:off x="457200" y="1219200"/>
            <a:ext cx="8229600" cy="5410200"/>
          </a:xfrm>
        </p:spPr>
        <p:txBody>
          <a:bodyPr>
            <a:normAutofit fontScale="77500" lnSpcReduction="20000"/>
          </a:bodyPr>
          <a:lstStyle/>
          <a:p>
            <a:pPr algn="just">
              <a:lnSpc>
                <a:spcPct val="160000"/>
              </a:lnSpc>
            </a:pPr>
            <a:r>
              <a:rPr lang="en-US" sz="2800" dirty="0" smtClean="0">
                <a:latin typeface="Times New Roman" pitchFamily="18" charset="0"/>
                <a:cs typeface="Times New Roman" pitchFamily="18" charset="0"/>
              </a:rPr>
              <a:t>A process is mainly a program in execution where the execution of a process must progress in sequential order or based on some priority or algorithms. </a:t>
            </a:r>
          </a:p>
          <a:p>
            <a:pPr algn="just">
              <a:lnSpc>
                <a:spcPct val="160000"/>
              </a:lnSpc>
            </a:pPr>
            <a:r>
              <a:rPr lang="en-US" sz="2800" dirty="0" smtClean="0">
                <a:latin typeface="Times New Roman" pitchFamily="18" charset="0"/>
                <a:cs typeface="Times New Roman" pitchFamily="18" charset="0"/>
              </a:rPr>
              <a:t>In other words, it is an entity that represents the fundamental working that has been assigned to a system.</a:t>
            </a:r>
          </a:p>
          <a:p>
            <a:pPr algn="just">
              <a:lnSpc>
                <a:spcPct val="160000"/>
              </a:lnSpc>
            </a:pPr>
            <a:r>
              <a:rPr lang="en-US" sz="2800" dirty="0" smtClean="0">
                <a:latin typeface="Times New Roman" pitchFamily="18" charset="0"/>
                <a:cs typeface="Times New Roman" pitchFamily="18" charset="0"/>
              </a:rPr>
              <a:t>When a program gets loaded into the memory, it is said to as a process.</a:t>
            </a:r>
          </a:p>
          <a:p>
            <a:pPr algn="just">
              <a:lnSpc>
                <a:spcPct val="160000"/>
              </a:lnSpc>
            </a:pPr>
            <a:r>
              <a:rPr lang="en-US" sz="2800" dirty="0" smtClean="0">
                <a:latin typeface="Times New Roman" pitchFamily="18" charset="0"/>
                <a:cs typeface="Times New Roman" pitchFamily="18" charset="0"/>
              </a:rPr>
              <a:t> This processing can be categorized into four sections. These are:</a:t>
            </a:r>
          </a:p>
          <a:p>
            <a:pPr algn="just">
              <a:buNone/>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77500" lnSpcReduction="20000"/>
          </a:bodyPr>
          <a:lstStyle/>
          <a:p>
            <a:pPr algn="just">
              <a:lnSpc>
                <a:spcPct val="170000"/>
              </a:lnSpc>
            </a:pPr>
            <a:r>
              <a:rPr lang="en-US" dirty="0" smtClean="0">
                <a:latin typeface="Times New Roman" pitchFamily="18" charset="0"/>
                <a:cs typeface="Times New Roman" pitchFamily="18" charset="0"/>
              </a:rPr>
              <a:t>When a child process terminates, it sends the status information back to the parent process before terminating. The child process can also be terminated by the parent process if the task performed by the child process is no longer needed. </a:t>
            </a:r>
          </a:p>
          <a:p>
            <a:pPr algn="just">
              <a:lnSpc>
                <a:spcPct val="170000"/>
              </a:lnSpc>
            </a:pPr>
            <a:r>
              <a:rPr lang="en-US" dirty="0" smtClean="0">
                <a:latin typeface="Times New Roman" pitchFamily="18" charset="0"/>
                <a:cs typeface="Times New Roman" pitchFamily="18" charset="0"/>
              </a:rPr>
              <a:t>In addition, when a parent process terminates, it has to terminate the child process as well became a child process cannot run when its parent process has been terminated.</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l="15922" t="25081" r="39804" b="19171"/>
          <a:stretch>
            <a:fillRect/>
          </a:stretch>
        </p:blipFill>
        <p:spPr bwMode="auto">
          <a:xfrm>
            <a:off x="1295400" y="609600"/>
            <a:ext cx="60960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lgn="just"/>
            <a:r>
              <a:rPr lang="en-US" sz="2400" b="1" dirty="0" smtClean="0"/>
              <a:t>The termination of a process when all its instruction has been executed successfully is called normal termination</a:t>
            </a:r>
            <a:r>
              <a:rPr lang="en-US" sz="2400" dirty="0" smtClean="0"/>
              <a:t>. However, there are instances when a process terminates due to some error. </a:t>
            </a:r>
          </a:p>
          <a:p>
            <a:pPr algn="just"/>
            <a:r>
              <a:rPr lang="en-US" sz="2400" b="1" dirty="0" smtClean="0"/>
              <a:t>This termination is called as abnormal termination of a process</a:t>
            </a:r>
            <a:r>
              <a:rPr lang="en-US" sz="2400" dirty="0" smtClean="0"/>
              <a:t>.</a:t>
            </a:r>
          </a:p>
          <a:p>
            <a:pPr algn="just">
              <a:buNone/>
            </a:pP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Inter process communication (IPC)</a:t>
            </a:r>
            <a:br>
              <a:rPr lang="en-US" b="1"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5135563"/>
          </a:xfrm>
        </p:spPr>
        <p:txBody>
          <a:bodyPr>
            <a:noAutofit/>
          </a:bodyPr>
          <a:lstStyle/>
          <a:p>
            <a:pPr algn="just"/>
            <a:r>
              <a:rPr lang="en-US" sz="2400" dirty="0" smtClean="0">
                <a:latin typeface="Times New Roman" pitchFamily="18" charset="0"/>
                <a:cs typeface="Times New Roman" pitchFamily="18" charset="0"/>
              </a:rPr>
              <a:t>Interprocess communication (IPC) is a set of programming </a:t>
            </a:r>
            <a:r>
              <a:rPr lang="en-US" sz="2400" u="sng" dirty="0" smtClean="0">
                <a:latin typeface="Times New Roman" pitchFamily="18" charset="0"/>
                <a:cs typeface="Times New Roman" pitchFamily="18" charset="0"/>
                <a:hlinkClick r:id="rId2"/>
              </a:rPr>
              <a:t>interface</a:t>
            </a:r>
            <a:r>
              <a:rPr lang="en-US" sz="2400" dirty="0" smtClean="0">
                <a:latin typeface="Times New Roman" pitchFamily="18" charset="0"/>
                <a:cs typeface="Times New Roman" pitchFamily="18" charset="0"/>
              </a:rPr>
              <a:t>s that allow a programmer to coordinate activities among different program </a:t>
            </a:r>
            <a:r>
              <a:rPr lang="en-US" sz="2400" u="sng" dirty="0" smtClean="0">
                <a:latin typeface="Times New Roman" pitchFamily="18" charset="0"/>
                <a:cs typeface="Times New Roman" pitchFamily="18" charset="0"/>
                <a:hlinkClick r:id="rId3"/>
              </a:rPr>
              <a:t>process</a:t>
            </a:r>
            <a:r>
              <a:rPr lang="en-US" sz="2400" dirty="0" smtClean="0">
                <a:latin typeface="Times New Roman" pitchFamily="18" charset="0"/>
                <a:cs typeface="Times New Roman" pitchFamily="18" charset="0"/>
              </a:rPr>
              <a:t>es that can run concurrently in an operating system.</a:t>
            </a:r>
          </a:p>
          <a:p>
            <a:pPr algn="just"/>
            <a:r>
              <a:rPr lang="en-US" sz="2400" dirty="0" smtClean="0">
                <a:latin typeface="Times New Roman" pitchFamily="18" charset="0"/>
                <a:cs typeface="Times New Roman" pitchFamily="18" charset="0"/>
              </a:rPr>
              <a:t> This allows a program to handle many user requests at the same time.</a:t>
            </a:r>
          </a:p>
          <a:p>
            <a:pPr algn="just"/>
            <a:r>
              <a:rPr lang="en-US" sz="2400" dirty="0" smtClean="0">
                <a:latin typeface="Times New Roman" pitchFamily="18" charset="0"/>
                <a:cs typeface="Times New Roman" pitchFamily="18" charset="0"/>
              </a:rPr>
              <a:t> Since even a single user request may result in multiple processes running in the operating system on the user's behalf, the processes need to communicate with each other. The IPC interfaces make this possible.</a:t>
            </a:r>
          </a:p>
          <a:p>
            <a:pPr algn="just"/>
            <a:r>
              <a:rPr lang="en-US" sz="2400" dirty="0" smtClean="0">
                <a:latin typeface="Times New Roman" pitchFamily="18" charset="0"/>
                <a:cs typeface="Times New Roman" pitchFamily="18" charset="0"/>
              </a:rPr>
              <a:t> Each IPC method has its own advantages and limitations so it is not unusual for a single program to use all of the IPC methods.</a:t>
            </a:r>
          </a:p>
          <a:p>
            <a:pPr algn="just"/>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Basics of Inter Process Communication</a:t>
            </a:r>
            <a:endParaRPr lang="en-US" dirty="0"/>
          </a:p>
        </p:txBody>
      </p:sp>
      <p:sp>
        <p:nvSpPr>
          <p:cNvPr id="3" name="Content Placeholder 2"/>
          <p:cNvSpPr>
            <a:spLocks noGrp="1"/>
          </p:cNvSpPr>
          <p:nvPr>
            <p:ph idx="1"/>
          </p:nvPr>
        </p:nvSpPr>
        <p:spPr>
          <a:xfrm>
            <a:off x="457200" y="974362"/>
            <a:ext cx="8229600" cy="5151802"/>
          </a:xfrm>
        </p:spPr>
        <p:txBody>
          <a:bodyPr>
            <a:noAutofit/>
          </a:bodyPr>
          <a:lstStyle/>
          <a:p>
            <a:pPr algn="just">
              <a:lnSpc>
                <a:spcPct val="200000"/>
              </a:lnSpc>
            </a:pPr>
            <a:r>
              <a:rPr lang="en-US" sz="2000" b="1" dirty="0" smtClean="0">
                <a:latin typeface="Times New Roman" pitchFamily="18" charset="0"/>
                <a:cs typeface="Times New Roman" pitchFamily="18" charset="0"/>
              </a:rPr>
              <a:t>Information sharing</a:t>
            </a:r>
            <a:r>
              <a:rPr lang="en-US" sz="2000" dirty="0" smtClean="0">
                <a:latin typeface="Times New Roman" pitchFamily="18" charset="0"/>
                <a:cs typeface="Times New Roman" pitchFamily="18" charset="0"/>
              </a:rPr>
              <a:t>: Since some users may be interested in the same piece of information (for example, a shared file), you must provide a situation for allowing concurrent access to that information.</a:t>
            </a:r>
            <a:endParaRPr lang="en-US" sz="2000" b="1" dirty="0" smtClean="0">
              <a:latin typeface="Times New Roman" pitchFamily="18" charset="0"/>
              <a:cs typeface="Times New Roman" pitchFamily="18" charset="0"/>
            </a:endParaRPr>
          </a:p>
          <a:p>
            <a:pPr algn="just">
              <a:lnSpc>
                <a:spcPct val="200000"/>
              </a:lnSpc>
            </a:pPr>
            <a:r>
              <a:rPr lang="en-US" sz="2000" b="1" dirty="0" smtClean="0">
                <a:latin typeface="Times New Roman" pitchFamily="18" charset="0"/>
                <a:cs typeface="Times New Roman" pitchFamily="18" charset="0"/>
              </a:rPr>
              <a:t>Computation speedup</a:t>
            </a:r>
            <a:r>
              <a:rPr lang="en-US" sz="2000" dirty="0" smtClean="0">
                <a:latin typeface="Times New Roman" pitchFamily="18" charset="0"/>
                <a:cs typeface="Times New Roman" pitchFamily="18" charset="0"/>
              </a:rPr>
              <a:t>: If you want a particular work to run fast, you must break it into sub-tasks where each of them will get executed in parallel with the other tasks. </a:t>
            </a:r>
          </a:p>
          <a:p>
            <a:pPr algn="just">
              <a:lnSpc>
                <a:spcPct val="200000"/>
              </a:lnSpc>
            </a:pPr>
            <a:r>
              <a:rPr lang="en-US" sz="2000" dirty="0" smtClean="0">
                <a:latin typeface="Times New Roman" pitchFamily="18" charset="0"/>
                <a:cs typeface="Times New Roman" pitchFamily="18" charset="0"/>
              </a:rPr>
              <a:t>Note that such a speed-up can be attained only when the computer has compound or various processing elements like CPUs or I/O channels.</a:t>
            </a:r>
          </a:p>
          <a:p>
            <a:pPr algn="just">
              <a:lnSpc>
                <a:spcPct val="200000"/>
              </a:lnSpc>
            </a:pP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normAutofit/>
          </a:bodyPr>
          <a:lstStyle/>
          <a:p>
            <a:pPr algn="just">
              <a:lnSpc>
                <a:spcPct val="150000"/>
              </a:lnSpc>
            </a:pPr>
            <a:r>
              <a:rPr lang="en-US" sz="2800" b="1" dirty="0" smtClean="0">
                <a:latin typeface="Times New Roman" pitchFamily="18" charset="0"/>
                <a:cs typeface="Times New Roman" pitchFamily="18" charset="0"/>
              </a:rPr>
              <a:t>Modularity</a:t>
            </a:r>
            <a:r>
              <a:rPr lang="en-US" sz="2800" dirty="0" smtClean="0">
                <a:latin typeface="Times New Roman" pitchFamily="18" charset="0"/>
                <a:cs typeface="Times New Roman" pitchFamily="18" charset="0"/>
              </a:rPr>
              <a:t>: You may want to build the system in a modular way by dividing the system functions into split processes or threads.</a:t>
            </a:r>
            <a:endParaRPr lang="en-US" sz="2800" b="1" dirty="0" smtClean="0">
              <a:latin typeface="Times New Roman" pitchFamily="18" charset="0"/>
              <a:cs typeface="Times New Roman" pitchFamily="18" charset="0"/>
            </a:endParaRPr>
          </a:p>
          <a:p>
            <a:pPr algn="just">
              <a:lnSpc>
                <a:spcPct val="150000"/>
              </a:lnSpc>
            </a:pPr>
            <a:r>
              <a:rPr lang="en-US" sz="2800" b="1" dirty="0" smtClean="0">
                <a:latin typeface="Times New Roman" pitchFamily="18" charset="0"/>
                <a:cs typeface="Times New Roman" pitchFamily="18" charset="0"/>
              </a:rPr>
              <a:t>Convenience</a:t>
            </a:r>
            <a:r>
              <a:rPr lang="en-US" sz="2800" dirty="0" smtClean="0">
                <a:latin typeface="Times New Roman" pitchFamily="18" charset="0"/>
                <a:cs typeface="Times New Roman" pitchFamily="18" charset="0"/>
              </a:rPr>
              <a:t>: Even a single user may work on many tasks at a time. For example, a user may be editing, formatting, printing, and compiling in parallel</a:t>
            </a:r>
          </a:p>
          <a:p>
            <a:pPr algn="just">
              <a:lnSpc>
                <a:spcPct val="150000"/>
              </a:lnSpc>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399"/>
            <a:ext cx="8229600" cy="4267201"/>
          </a:xfrm>
        </p:spPr>
        <p:txBody>
          <a:bodyPr>
            <a:normAutofit fontScale="85000" lnSpcReduction="20000"/>
          </a:bodyPr>
          <a:lstStyle/>
          <a:p>
            <a:pPr algn="just">
              <a:lnSpc>
                <a:spcPct val="170000"/>
              </a:lnSpc>
            </a:pPr>
            <a:r>
              <a:rPr lang="en-US" dirty="0" smtClean="0">
                <a:latin typeface="Times New Roman" pitchFamily="18" charset="0"/>
                <a:cs typeface="Times New Roman" pitchFamily="18" charset="0"/>
              </a:rPr>
              <a:t>There </a:t>
            </a:r>
            <a:r>
              <a:rPr lang="en-US" dirty="0" smtClean="0">
                <a:latin typeface="Times New Roman" pitchFamily="18" charset="0"/>
                <a:cs typeface="Times New Roman" pitchFamily="18" charset="0"/>
              </a:rPr>
              <a:t>are two primary models of interprocess communication:</a:t>
            </a:r>
          </a:p>
          <a:p>
            <a:pPr algn="just">
              <a:lnSpc>
                <a:spcPct val="170000"/>
              </a:lnSpc>
            </a:pPr>
            <a:r>
              <a:rPr lang="en-US" dirty="0" smtClean="0">
                <a:latin typeface="Times New Roman" pitchFamily="18" charset="0"/>
                <a:cs typeface="Times New Roman" pitchFamily="18" charset="0"/>
              </a:rPr>
              <a:t>shared memory and</a:t>
            </a:r>
          </a:p>
          <a:p>
            <a:pPr algn="just">
              <a:lnSpc>
                <a:spcPct val="170000"/>
              </a:lnSpc>
            </a:pPr>
            <a:r>
              <a:rPr lang="en-US" dirty="0" smtClean="0">
                <a:latin typeface="Times New Roman" pitchFamily="18" charset="0"/>
                <a:cs typeface="Times New Roman" pitchFamily="18" charset="0"/>
              </a:rPr>
              <a:t>message passing.</a:t>
            </a:r>
          </a:p>
          <a:p>
            <a:pPr algn="just">
              <a:lnSpc>
                <a:spcPct val="170000"/>
              </a:lnSpc>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4191000"/>
          </a:xfrm>
        </p:spPr>
        <p:txBody>
          <a:bodyPr>
            <a:normAutofit fontScale="92500" lnSpcReduction="10000"/>
          </a:bodyPr>
          <a:lstStyle/>
          <a:p>
            <a:pPr algn="just">
              <a:lnSpc>
                <a:spcPct val="150000"/>
              </a:lnSpc>
            </a:pPr>
            <a:r>
              <a:rPr lang="en-US" sz="2400" dirty="0" smtClean="0">
                <a:latin typeface="Times New Roman" pitchFamily="18" charset="0"/>
                <a:cs typeface="Times New Roman" pitchFamily="18" charset="0"/>
              </a:rPr>
              <a:t>In the shared-memory model, a region of memory which is shared by cooperating processes gets established.</a:t>
            </a:r>
          </a:p>
          <a:p>
            <a:pPr algn="just">
              <a:lnSpc>
                <a:spcPct val="150000"/>
              </a:lnSpc>
            </a:pPr>
            <a:r>
              <a:rPr lang="en-US" sz="2400" dirty="0" smtClean="0">
                <a:latin typeface="Times New Roman" pitchFamily="18" charset="0"/>
                <a:cs typeface="Times New Roman" pitchFamily="18" charset="0"/>
              </a:rPr>
              <a:t> Processes can be then able to exchange information by reading and writing all the data to the shared region.</a:t>
            </a:r>
          </a:p>
          <a:p>
            <a:pPr algn="just">
              <a:lnSpc>
                <a:spcPct val="150000"/>
              </a:lnSpc>
            </a:pPr>
            <a:r>
              <a:rPr lang="en-US" sz="2400" dirty="0" smtClean="0">
                <a:latin typeface="Times New Roman" pitchFamily="18" charset="0"/>
                <a:cs typeface="Times New Roman" pitchFamily="18" charset="0"/>
              </a:rPr>
              <a:t> In the message-passing form, communication takes place by way of messages exchanged among the cooperating processes.</a:t>
            </a:r>
          </a:p>
          <a:p>
            <a:pPr algn="just">
              <a:lnSpc>
                <a:spcPct val="150000"/>
              </a:lnSpc>
              <a:buNone/>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18519" t="29180" r="34259" b="18351"/>
          <a:stretch>
            <a:fillRect/>
          </a:stretch>
        </p:blipFill>
        <p:spPr bwMode="auto">
          <a:xfrm>
            <a:off x="609600" y="533400"/>
            <a:ext cx="74676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36111" t="21801" r="40741" b="27369"/>
          <a:stretch>
            <a:fillRect/>
          </a:stretch>
        </p:blipFill>
        <p:spPr bwMode="auto">
          <a:xfrm>
            <a:off x="1905000" y="609600"/>
            <a:ext cx="4800600" cy="51054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lgn="just"/>
            <a:r>
              <a:rPr lang="en-US" b="1" dirty="0" smtClean="0">
                <a:latin typeface="Times New Roman" pitchFamily="18" charset="0"/>
                <a:cs typeface="Times New Roman" pitchFamily="18" charset="0"/>
              </a:rPr>
              <a:t>Stack</a:t>
            </a:r>
            <a:endParaRPr lang="en-US" dirty="0" smtClean="0">
              <a:latin typeface="Times New Roman" pitchFamily="18" charset="0"/>
              <a:cs typeface="Times New Roman" pitchFamily="18" charset="0"/>
            </a:endParaRPr>
          </a:p>
          <a:p>
            <a:pPr algn="just">
              <a:lnSpc>
                <a:spcPct val="150000"/>
              </a:lnSpc>
              <a:buNone/>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 process Stack contains the temporary data such  as method/function parameters, return address and local variables.</a:t>
            </a:r>
          </a:p>
          <a:p>
            <a:pPr algn="just">
              <a:lnSpc>
                <a:spcPct val="150000"/>
              </a:lnSpc>
              <a:buNone/>
            </a:pPr>
            <a:r>
              <a:rPr lang="en-US" sz="2800"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Heap</a:t>
            </a:r>
            <a:endParaRPr lang="en-US" dirty="0" smtClean="0">
              <a:latin typeface="Times New Roman" pitchFamily="18" charset="0"/>
              <a:cs typeface="Times New Roman" pitchFamily="18" charset="0"/>
            </a:endParaRPr>
          </a:p>
          <a:p>
            <a:pPr algn="just">
              <a:lnSpc>
                <a:spcPct val="150000"/>
              </a:lnSpc>
              <a:buNone/>
            </a:pPr>
            <a:r>
              <a:rPr lang="en-US" dirty="0" smtClean="0">
                <a:latin typeface="Times New Roman" pitchFamily="18" charset="0"/>
                <a:cs typeface="Times New Roman" pitchFamily="18" charset="0"/>
              </a:rPr>
              <a:t>  This is dynamically allocated memory to a process during its run time.</a:t>
            </a:r>
          </a:p>
          <a:p>
            <a:pPr algn="just"/>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fontAlgn="t">
              <a:buNone/>
            </a:pPr>
            <a:r>
              <a:rPr lang="en-US" b="1" dirty="0" smtClean="0">
                <a:latin typeface="Times New Roman" pitchFamily="18" charset="0"/>
                <a:cs typeface="Times New Roman" pitchFamily="18" charset="0"/>
              </a:rPr>
              <a:t> Text</a:t>
            </a:r>
            <a:endParaRPr lang="en-US" dirty="0" smtClean="0">
              <a:latin typeface="Times New Roman" pitchFamily="18" charset="0"/>
              <a:cs typeface="Times New Roman" pitchFamily="18" charset="0"/>
            </a:endParaRPr>
          </a:p>
          <a:p>
            <a:pPr algn="just" fontAlgn="t">
              <a:buNone/>
            </a:pPr>
            <a:r>
              <a:rPr lang="en-US" dirty="0" smtClean="0">
                <a:latin typeface="Times New Roman" pitchFamily="18" charset="0"/>
                <a:cs typeface="Times New Roman" pitchFamily="18" charset="0"/>
              </a:rPr>
              <a:t>   This includes the current activity represented by the value of Program Counter and the contents of the processor's registers.</a:t>
            </a:r>
          </a:p>
          <a:p>
            <a:pPr fontAlgn="t">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Data</a:t>
            </a:r>
            <a:endParaRPr lang="en-US" dirty="0" smtClean="0">
              <a:latin typeface="Times New Roman" pitchFamily="18" charset="0"/>
              <a:cs typeface="Times New Roman" pitchFamily="18" charset="0"/>
            </a:endParaRPr>
          </a:p>
          <a:p>
            <a:pPr algn="just" fontAlgn="t">
              <a:buNone/>
            </a:pPr>
            <a:r>
              <a:rPr lang="en-US" dirty="0" smtClean="0">
                <a:latin typeface="Times New Roman" pitchFamily="18" charset="0"/>
                <a:cs typeface="Times New Roman" pitchFamily="18" charset="0"/>
              </a:rPr>
              <a:t>     This section contains the global and static variables.</a:t>
            </a:r>
          </a:p>
          <a:p>
            <a:pPr>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
            </a:r>
            <a:br>
              <a:rPr lang="en-US" dirty="0" smtClean="0"/>
            </a:br>
            <a:r>
              <a:rPr lang="en-US" dirty="0" smtClean="0"/>
              <a:t/>
            </a:r>
            <a:br>
              <a:rPr lang="en-US" dirty="0" smtClean="0"/>
            </a:br>
            <a:r>
              <a:rPr lang="en-US" dirty="0" smtClean="0"/>
              <a:t>Process Life Cycle</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2286000"/>
            <a:ext cx="8229600" cy="3840163"/>
          </a:xfrm>
        </p:spPr>
        <p:txBody>
          <a:bodyPr/>
          <a:lstStyle/>
          <a:p>
            <a:pPr algn="just"/>
            <a:r>
              <a:rPr lang="en-US" sz="2800" dirty="0" smtClean="0">
                <a:latin typeface="Times New Roman" pitchFamily="18" charset="0"/>
                <a:cs typeface="Times New Roman" pitchFamily="18" charset="0"/>
              </a:rPr>
              <a:t>When a process executes, it passes through different states. </a:t>
            </a:r>
          </a:p>
          <a:p>
            <a:pPr algn="just"/>
            <a:r>
              <a:rPr lang="en-US" sz="2800" dirty="0" smtClean="0">
                <a:latin typeface="Times New Roman" pitchFamily="18" charset="0"/>
                <a:cs typeface="Times New Roman" pitchFamily="18" charset="0"/>
              </a:rPr>
              <a:t>These stages may differ in different operating systems, and the names of these states are also not standardized.</a:t>
            </a:r>
          </a:p>
          <a:p>
            <a:pPr algn="just">
              <a:buNone/>
            </a:pPr>
            <a:r>
              <a:rPr lang="en-US" dirty="0" smtClean="0"/>
              <a:t/>
            </a:r>
            <a:br>
              <a:rPr lang="en-US"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26231" t="33284" r="29083" b="41073"/>
          <a:stretch>
            <a:fillRect/>
          </a:stretch>
        </p:blipFill>
        <p:spPr bwMode="auto">
          <a:xfrm>
            <a:off x="1066800" y="1752600"/>
            <a:ext cx="7239000" cy="3352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Autofit/>
          </a:bodyPr>
          <a:lstStyle/>
          <a:p>
            <a:pPr algn="just">
              <a:lnSpc>
                <a:spcPct val="170000"/>
              </a:lnSpc>
            </a:pPr>
            <a:r>
              <a:rPr lang="en-US" sz="2400" b="1" dirty="0" smtClean="0">
                <a:latin typeface="Times New Roman" pitchFamily="18" charset="0"/>
                <a:cs typeface="Times New Roman" pitchFamily="18" charset="0"/>
              </a:rPr>
              <a:t>New</a:t>
            </a:r>
            <a:r>
              <a:rPr lang="en-US" sz="2400" dirty="0" smtClean="0">
                <a:latin typeface="Times New Roman" pitchFamily="18" charset="0"/>
                <a:cs typeface="Times New Roman" pitchFamily="18" charset="0"/>
              </a:rPr>
              <a:t>- The process is in new state when it has just been created.</a:t>
            </a:r>
          </a:p>
          <a:p>
            <a:pPr algn="just">
              <a:lnSpc>
                <a:spcPct val="170000"/>
              </a:lnSpc>
            </a:pPr>
            <a:r>
              <a:rPr lang="en-US" sz="2400" b="1" dirty="0" smtClean="0">
                <a:latin typeface="Times New Roman" pitchFamily="18" charset="0"/>
                <a:cs typeface="Times New Roman" pitchFamily="18" charset="0"/>
              </a:rPr>
              <a:t>Ready</a:t>
            </a:r>
            <a:r>
              <a:rPr lang="en-US" sz="2400" dirty="0" smtClean="0">
                <a:latin typeface="Times New Roman" pitchFamily="18" charset="0"/>
                <a:cs typeface="Times New Roman" pitchFamily="18" charset="0"/>
              </a:rPr>
              <a:t> - The process is waiting to be assigned the processor by the short term scheduler.</a:t>
            </a:r>
          </a:p>
          <a:p>
            <a:pPr algn="just">
              <a:lnSpc>
                <a:spcPct val="170000"/>
              </a:lnSpc>
            </a:pPr>
            <a:r>
              <a:rPr lang="en-US" sz="2400" b="1" dirty="0" smtClean="0">
                <a:latin typeface="Times New Roman" pitchFamily="18" charset="0"/>
                <a:cs typeface="Times New Roman" pitchFamily="18" charset="0"/>
              </a:rPr>
              <a:t>Running</a:t>
            </a:r>
            <a:r>
              <a:rPr lang="en-US" sz="2400" dirty="0" smtClean="0">
                <a:latin typeface="Times New Roman" pitchFamily="18" charset="0"/>
                <a:cs typeface="Times New Roman" pitchFamily="18" charset="0"/>
              </a:rPr>
              <a:t> - The process instructions are being executed by the processor.</a:t>
            </a:r>
          </a:p>
          <a:p>
            <a:pPr algn="just">
              <a:lnSpc>
                <a:spcPct val="170000"/>
              </a:lnSpc>
            </a:pPr>
            <a:r>
              <a:rPr lang="en-US" sz="2400" b="1" dirty="0" smtClean="0">
                <a:latin typeface="Times New Roman" pitchFamily="18" charset="0"/>
                <a:cs typeface="Times New Roman" pitchFamily="18" charset="0"/>
              </a:rPr>
              <a:t>Waiting</a:t>
            </a:r>
            <a:r>
              <a:rPr lang="en-US" sz="2400" dirty="0" smtClean="0">
                <a:latin typeface="Times New Roman" pitchFamily="18" charset="0"/>
                <a:cs typeface="Times New Roman" pitchFamily="18" charset="0"/>
              </a:rPr>
              <a:t> - The process is waiting for some event such as I/O to occur.</a:t>
            </a:r>
          </a:p>
          <a:p>
            <a:pPr algn="just">
              <a:lnSpc>
                <a:spcPct val="170000"/>
              </a:lnSpc>
            </a:pPr>
            <a:r>
              <a:rPr lang="en-US" sz="2400" b="1" dirty="0" smtClean="0">
                <a:latin typeface="Times New Roman" pitchFamily="18" charset="0"/>
                <a:cs typeface="Times New Roman" pitchFamily="18" charset="0"/>
              </a:rPr>
              <a:t>Terminated</a:t>
            </a:r>
            <a:r>
              <a:rPr lang="en-US" sz="2400" dirty="0" smtClean="0">
                <a:latin typeface="Times New Roman" pitchFamily="18" charset="0"/>
                <a:cs typeface="Times New Roman" pitchFamily="18" charset="0"/>
              </a:rPr>
              <a:t> - The process has completed its execution.</a:t>
            </a:r>
          </a:p>
          <a:p>
            <a:pPr algn="just">
              <a:lnSpc>
                <a:spcPct val="170000"/>
              </a:lnSpc>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1199</Words>
  <Application>Microsoft Office PowerPoint</Application>
  <PresentationFormat>On-screen Show (4:3)</PresentationFormat>
  <Paragraphs>152</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Process Management</vt:lpstr>
      <vt:lpstr>Slide 2</vt:lpstr>
      <vt:lpstr>Process Management</vt:lpstr>
      <vt:lpstr>Slide 4</vt:lpstr>
      <vt:lpstr>Slide 5</vt:lpstr>
      <vt:lpstr>Slide 6</vt:lpstr>
      <vt:lpstr>  Process Life Cycle  </vt:lpstr>
      <vt:lpstr>Slide 8</vt:lpstr>
      <vt:lpstr>Slide 9</vt:lpstr>
      <vt:lpstr>  Process Control Block (PCB)  </vt:lpstr>
      <vt:lpstr>Slide 11</vt:lpstr>
      <vt:lpstr>Slide 12</vt:lpstr>
      <vt:lpstr>Slide 13</vt:lpstr>
      <vt:lpstr>Slide 14</vt:lpstr>
      <vt:lpstr>Slide 15</vt:lpstr>
      <vt:lpstr>  Process Scheduling  </vt:lpstr>
      <vt:lpstr>  Long Term Scheduler  </vt:lpstr>
      <vt:lpstr>  Short Term Scheduler  </vt:lpstr>
      <vt:lpstr>  Medium Term Scheduler  </vt:lpstr>
      <vt:lpstr>Slide 20</vt:lpstr>
      <vt:lpstr>  Context Switching  </vt:lpstr>
      <vt:lpstr>Slide 22</vt:lpstr>
      <vt:lpstr>Slide 23</vt:lpstr>
      <vt:lpstr>Slide 24</vt:lpstr>
      <vt:lpstr>Slide 25</vt:lpstr>
      <vt:lpstr>  Process Operations in operating system  </vt:lpstr>
      <vt:lpstr>  1) Process Creation  </vt:lpstr>
      <vt:lpstr>Slide 28</vt:lpstr>
      <vt:lpstr>  2) Process termination  </vt:lpstr>
      <vt:lpstr>Slide 30</vt:lpstr>
      <vt:lpstr>Slide 31</vt:lpstr>
      <vt:lpstr>Slide 32</vt:lpstr>
      <vt:lpstr>  Inter process communication (IPC)  </vt:lpstr>
      <vt:lpstr>Basics of Inter Process Communication</vt:lpstr>
      <vt:lpstr>Slide 35</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Management</dc:title>
  <dc:creator>Dept of MCA and CS</dc:creator>
  <cp:lastModifiedBy>HAMSIKA</cp:lastModifiedBy>
  <cp:revision>41</cp:revision>
  <dcterms:created xsi:type="dcterms:W3CDTF">2006-08-16T00:00:00Z</dcterms:created>
  <dcterms:modified xsi:type="dcterms:W3CDTF">2019-04-05T07:15:49Z</dcterms:modified>
</cp:coreProperties>
</file>